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58" r:id="rId9"/>
    <p:sldId id="722" r:id="rId10"/>
    <p:sldId id="723" r:id="rId11"/>
    <p:sldId id="260" r:id="rId12"/>
    <p:sldId id="261" r:id="rId13"/>
    <p:sldId id="262" r:id="rId14"/>
    <p:sldId id="720" r:id="rId15"/>
    <p:sldId id="263" r:id="rId16"/>
    <p:sldId id="719" r:id="rId17"/>
    <p:sldId id="721" r:id="rId18"/>
    <p:sldId id="264"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FFC000"/>
    <a:srgbClr val="0078D5"/>
    <a:srgbClr val="B1C0D4"/>
    <a:srgbClr val="FFFFFF"/>
    <a:srgbClr val="34393C"/>
    <a:srgbClr val="FFB8B8"/>
    <a:srgbClr val="FFF3D7"/>
    <a:srgbClr val="DBF2FF"/>
    <a:srgbClr val="C5E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2022/10/4</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227107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2685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16934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10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5223"/>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24.tiff"/><Relationship Id="rId7"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6.tiff"/><Relationship Id="rId4" Type="http://schemas.openxmlformats.org/officeDocument/2006/relationships/image" Target="../media/image25.tiff"/><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fontScale="90000"/>
          </a:bodyPr>
          <a:lstStyle/>
          <a:p>
            <a:pPr>
              <a:lnSpc>
                <a:spcPct val="100000"/>
              </a:lnSpc>
            </a:pPr>
            <a:r>
              <a:rPr lang="en-US" altLang="zh-CN" sz="12000" dirty="0">
                <a:solidFill>
                  <a:schemeClr val="tx1"/>
                </a:solidFill>
              </a:rPr>
              <a:t>AI</a:t>
            </a:r>
            <a:r>
              <a:rPr lang="zh-CN" altLang="en-US" sz="12000" dirty="0">
                <a:solidFill>
                  <a:schemeClr val="tx1"/>
                </a:solidFill>
              </a:rPr>
              <a:t>框架作用</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chemeClr val="tx1"/>
                </a:solidFill>
              </a:rPr>
              <a:t>ZOMI</a:t>
            </a:r>
            <a:r>
              <a:rPr lang="zh-CN" altLang="en-US" sz="4400" b="1" dirty="0">
                <a:solidFill>
                  <a:schemeClr val="tx1"/>
                </a:solidFill>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2" name="图片 1">
            <a:extLst>
              <a:ext uri="{FF2B5EF4-FFF2-40B4-BE49-F238E27FC236}">
                <a16:creationId xmlns:a16="http://schemas.microsoft.com/office/drawing/2014/main" id="{A54C5879-FA40-1848-8709-F0767424DD9F}"/>
              </a:ext>
            </a:extLst>
          </p:cNvPr>
          <p:cNvPicPr>
            <a:picLocks noChangeAspect="1"/>
          </p:cNvPicPr>
          <p:nvPr/>
        </p:nvPicPr>
        <p:blipFill>
          <a:blip r:embed="rId2"/>
          <a:stretch>
            <a:fillRect/>
          </a:stretch>
        </p:blipFill>
        <p:spPr>
          <a:xfrm>
            <a:off x="2353965" y="4005064"/>
            <a:ext cx="6881331" cy="1673376"/>
          </a:xfrm>
          <a:prstGeom prst="rect">
            <a:avLst/>
          </a:prstGeom>
        </p:spPr>
      </p:pic>
      <p:sp>
        <p:nvSpPr>
          <p:cNvPr id="3" name="矩形 2">
            <a:extLst>
              <a:ext uri="{FF2B5EF4-FFF2-40B4-BE49-F238E27FC236}">
                <a16:creationId xmlns:a16="http://schemas.microsoft.com/office/drawing/2014/main" id="{279428EE-A330-D242-9CC3-0CE847FED2AE}"/>
              </a:ext>
            </a:extLst>
          </p:cNvPr>
          <p:cNvSpPr/>
          <p:nvPr/>
        </p:nvSpPr>
        <p:spPr>
          <a:xfrm>
            <a:off x="5487701" y="5373216"/>
            <a:ext cx="610680" cy="369332"/>
          </a:xfrm>
          <a:prstGeom prst="rect">
            <a:avLst/>
          </a:prstGeom>
        </p:spPr>
        <p:txBody>
          <a:bodyPr wrap="none">
            <a:spAutoFit/>
          </a:bodyPr>
          <a:lstStyle/>
          <a:p>
            <a:r>
              <a:rPr lang="en-US" altLang="zh-CN" b="1" spc="-1" dirty="0">
                <a:solidFill>
                  <a:schemeClr val="bg1"/>
                </a:solidFill>
                <a:latin typeface="Segoe UI Semilight"/>
              </a:rPr>
              <a:t>NPU</a:t>
            </a:r>
            <a:endParaRPr lang="zh-CN" altLang="en-US" b="1" dirty="0">
              <a:solidFill>
                <a:schemeClr val="bg1"/>
              </a:solidFill>
            </a:endParaRPr>
          </a:p>
        </p:txBody>
      </p:sp>
      <p:sp>
        <p:nvSpPr>
          <p:cNvPr id="9" name="PlaceHolder 1">
            <a:extLst>
              <a:ext uri="{FF2B5EF4-FFF2-40B4-BE49-F238E27FC236}">
                <a16:creationId xmlns:a16="http://schemas.microsoft.com/office/drawing/2014/main" id="{3DFCAB9B-B0E9-EF46-9B71-BB5339FB6EA9}"/>
              </a:ext>
            </a:extLst>
          </p:cNvPr>
          <p:cNvSpPr txBox="1">
            <a:spLocks/>
          </p:cNvSpPr>
          <p:nvPr/>
        </p:nvSpPr>
        <p:spPr>
          <a:xfrm>
            <a:off x="623636" y="463546"/>
            <a:ext cx="10963473" cy="589190"/>
          </a:xfrm>
          <a:prstGeom prst="rect">
            <a:avLst/>
          </a:prstGeom>
          <a:noFill/>
          <a:ln w="0">
            <a:noFill/>
          </a:ln>
        </p:spPr>
        <p:txBody>
          <a:bodyPr lIns="0" tIns="0" rIns="0" bIns="0" anchor="ctr">
            <a:noAutofit/>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chemeClr val="tx1"/>
                </a:solidFill>
                <a:latin typeface="+mj-ea"/>
              </a:rPr>
              <a:t>Example</a:t>
            </a:r>
            <a:r>
              <a:rPr lang="en-US" dirty="0">
                <a:solidFill>
                  <a:schemeClr val="tx1"/>
                </a:solidFill>
                <a:latin typeface="+mj-ea"/>
              </a:rPr>
              <a:t>：</a:t>
            </a:r>
            <a:r>
              <a:rPr lang="en-US" altLang="zh-CN" dirty="0">
                <a:solidFill>
                  <a:schemeClr val="tx1"/>
                </a:solidFill>
                <a:latin typeface="+mj-ea"/>
              </a:rPr>
              <a:t> Another extreme calculation method</a:t>
            </a:r>
            <a:endParaRPr lang="en-US" dirty="0">
              <a:solidFill>
                <a:schemeClr val="tx1"/>
              </a:solidFill>
              <a:latin typeface="+mj-ea"/>
            </a:endParaRPr>
          </a:p>
        </p:txBody>
      </p:sp>
    </p:spTree>
    <p:extLst>
      <p:ext uri="{BB962C8B-B14F-4D97-AF65-F5344CB8AC3E}">
        <p14:creationId xmlns:p14="http://schemas.microsoft.com/office/powerpoint/2010/main" val="99272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wipe(up)">
                                      <p:cBhvr additive="repl">
                                        <p:cTn id="7" dur="5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PlaceHolder 1"/>
          <p:cNvSpPr>
            <a:spLocks noGrp="1"/>
          </p:cNvSpPr>
          <p:nvPr>
            <p:ph type="title"/>
          </p:nvPr>
        </p:nvSpPr>
        <p:spPr>
          <a:xfrm>
            <a:off x="623636" y="463546"/>
            <a:ext cx="10963473" cy="589190"/>
          </a:xfrm>
          <a:prstGeom prst="rect">
            <a:avLst/>
          </a:prstGeom>
          <a:noFill/>
          <a:ln w="0">
            <a:noFill/>
          </a:ln>
        </p:spPr>
        <p:txBody>
          <a:bodyPr lIns="0" tIns="0" rIns="0" bIns="0" anchor="ctr">
            <a:noAutofit/>
          </a:bodyPr>
          <a:lstStyle/>
          <a:p>
            <a:r>
              <a:rPr lang="en-US" altLang="zh-CN" sz="3199" dirty="0">
                <a:solidFill>
                  <a:schemeClr val="tx1"/>
                </a:solidFill>
                <a:latin typeface="+mj-ea"/>
              </a:rPr>
              <a:t>Example</a:t>
            </a:r>
            <a:r>
              <a:rPr lang="zh-CN" altLang="en-US" sz="3199" dirty="0">
                <a:solidFill>
                  <a:schemeClr val="tx1"/>
                </a:solidFill>
                <a:latin typeface="+mj-ea"/>
              </a:rPr>
              <a:t>：</a:t>
            </a:r>
            <a:r>
              <a:rPr lang="en-US" altLang="zh-CN" dirty="0">
                <a:solidFill>
                  <a:schemeClr val="tx1"/>
                </a:solidFill>
                <a:latin typeface="+mj-ea"/>
              </a:rPr>
              <a:t> Another extreme calculation method</a:t>
            </a:r>
            <a:endParaRPr lang="en-US" sz="3199" dirty="0">
              <a:solidFill>
                <a:schemeClr val="tx1"/>
              </a:solidFill>
              <a:latin typeface="+mj-ea"/>
            </a:endParaRPr>
          </a:p>
        </p:txBody>
      </p:sp>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5" name="图片 4">
            <a:extLst>
              <a:ext uri="{FF2B5EF4-FFF2-40B4-BE49-F238E27FC236}">
                <a16:creationId xmlns:a16="http://schemas.microsoft.com/office/drawing/2014/main" id="{B843C27B-3387-9E43-A084-A1EB42E17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322" y="4316746"/>
            <a:ext cx="10198100" cy="1397000"/>
          </a:xfrm>
          <a:prstGeom prst="rect">
            <a:avLst/>
          </a:prstGeom>
        </p:spPr>
      </p:pic>
    </p:spTree>
    <p:extLst>
      <p:ext uri="{BB962C8B-B14F-4D97-AF65-F5344CB8AC3E}">
        <p14:creationId xmlns:p14="http://schemas.microsoft.com/office/powerpoint/2010/main" val="120865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j-ea"/>
                <a:cs typeface="Arial" pitchFamily="34" charset="0"/>
              </a:rPr>
              <a:t>The role of AI frameworks</a:t>
            </a:r>
            <a:endParaRPr lang="en-US" altLang="en-US" dirty="0">
              <a:solidFill>
                <a:schemeClr val="tx1"/>
              </a:solidFill>
              <a:latin typeface="+mj-ea"/>
              <a:ea typeface="微软雅黑" pitchFamily="34" charset="-122"/>
              <a:cs typeface="Arial" pitchFamily="34" charset="0"/>
            </a:endParaRPr>
          </a:p>
        </p:txBody>
      </p:sp>
      <p:grpSp>
        <p:nvGrpSpPr>
          <p:cNvPr id="9" name="组合 8">
            <a:extLst>
              <a:ext uri="{FF2B5EF4-FFF2-40B4-BE49-F238E27FC236}">
                <a16:creationId xmlns:a16="http://schemas.microsoft.com/office/drawing/2014/main" id="{D08667C6-5E39-C944-A581-A0D0BFC9235E}"/>
              </a:ext>
            </a:extLst>
          </p:cNvPr>
          <p:cNvGrpSpPr/>
          <p:nvPr/>
        </p:nvGrpSpPr>
        <p:grpSpPr>
          <a:xfrm>
            <a:off x="1417861" y="1556792"/>
            <a:ext cx="9073008" cy="741008"/>
            <a:chOff x="1633885" y="1955666"/>
            <a:chExt cx="9073008" cy="741008"/>
          </a:xfrm>
        </p:grpSpPr>
        <p:sp>
          <p:nvSpPr>
            <p:cNvPr id="2" name="矩形 1">
              <a:extLst>
                <a:ext uri="{FF2B5EF4-FFF2-40B4-BE49-F238E27FC236}">
                  <a16:creationId xmlns:a16="http://schemas.microsoft.com/office/drawing/2014/main" id="{8FCA879F-EC37-2943-8E7A-3CBC7FF773B5}"/>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4" name="矩形 3">
              <a:extLst>
                <a:ext uri="{FF2B5EF4-FFF2-40B4-BE49-F238E27FC236}">
                  <a16:creationId xmlns:a16="http://schemas.microsoft.com/office/drawing/2014/main" id="{777DF34E-91D3-9C42-BBA8-DD988876EE90}"/>
                </a:ext>
              </a:extLst>
            </p:cNvPr>
            <p:cNvSpPr/>
            <p:nvPr/>
          </p:nvSpPr>
          <p:spPr>
            <a:xfrm>
              <a:off x="1769264" y="2126115"/>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算法应用</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D0DE9F20-FF3F-0E44-8D8B-1523B51832FC}"/>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10" name="矩形 9">
              <a:extLst>
                <a:ext uri="{FF2B5EF4-FFF2-40B4-BE49-F238E27FC236}">
                  <a16:creationId xmlns:a16="http://schemas.microsoft.com/office/drawing/2014/main" id="{168A9059-5895-4C47-A8B3-54B17363D773}"/>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11" name="矩形 10">
              <a:extLst>
                <a:ext uri="{FF2B5EF4-FFF2-40B4-BE49-F238E27FC236}">
                  <a16:creationId xmlns:a16="http://schemas.microsoft.com/office/drawing/2014/main" id="{B2509708-0C8F-8A43-A940-FEB5EC172DD2}"/>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2" name="矩形 11">
              <a:extLst>
                <a:ext uri="{FF2B5EF4-FFF2-40B4-BE49-F238E27FC236}">
                  <a16:creationId xmlns:a16="http://schemas.microsoft.com/office/drawing/2014/main" id="{60A87855-E5EE-5848-AA74-BD2464DA9EC6}"/>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7" name="矩形 6">
              <a:extLst>
                <a:ext uri="{FF2B5EF4-FFF2-40B4-BE49-F238E27FC236}">
                  <a16:creationId xmlns:a16="http://schemas.microsoft.com/office/drawing/2014/main" id="{5954003B-C0F9-D54E-9659-A73CEF94528D}"/>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29" name="组合 28">
            <a:extLst>
              <a:ext uri="{FF2B5EF4-FFF2-40B4-BE49-F238E27FC236}">
                <a16:creationId xmlns:a16="http://schemas.microsoft.com/office/drawing/2014/main" id="{901110DB-DE2A-5548-BB00-53D1B8539C37}"/>
              </a:ext>
            </a:extLst>
          </p:cNvPr>
          <p:cNvGrpSpPr/>
          <p:nvPr/>
        </p:nvGrpSpPr>
        <p:grpSpPr>
          <a:xfrm>
            <a:off x="1417861" y="5064256"/>
            <a:ext cx="9073008" cy="885024"/>
            <a:chOff x="1417861" y="5064256"/>
            <a:chExt cx="9073008" cy="885024"/>
          </a:xfrm>
        </p:grpSpPr>
        <p:grpSp>
          <p:nvGrpSpPr>
            <p:cNvPr id="20" name="组合 19">
              <a:extLst>
                <a:ext uri="{FF2B5EF4-FFF2-40B4-BE49-F238E27FC236}">
                  <a16:creationId xmlns:a16="http://schemas.microsoft.com/office/drawing/2014/main" id="{DC8772BB-CD48-CA4C-96FD-D8D8090FB85A}"/>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535E8CF2-8A34-564C-B119-434BEC569295}"/>
                  </a:ext>
                </a:extLst>
              </p:cNvPr>
              <p:cNvPicPr>
                <a:picLocks noChangeAspect="1"/>
              </p:cNvPicPr>
              <p:nvPr/>
            </p:nvPicPr>
            <p:blipFill rotWithShape="1">
              <a:blip r:embed="rId3"/>
              <a:srcRect l="21979" t="12867" r="21155" b="36957"/>
              <a:stretch/>
            </p:blipFill>
            <p:spPr>
              <a:xfrm>
                <a:off x="6466643" y="3449970"/>
                <a:ext cx="2448272" cy="1440160"/>
              </a:xfrm>
              <a:prstGeom prst="rect">
                <a:avLst/>
              </a:prstGeom>
            </p:spPr>
          </p:pic>
          <p:pic>
            <p:nvPicPr>
              <p:cNvPr id="22" name="图片 21">
                <a:extLst>
                  <a:ext uri="{FF2B5EF4-FFF2-40B4-BE49-F238E27FC236}">
                    <a16:creationId xmlns:a16="http://schemas.microsoft.com/office/drawing/2014/main" id="{8029569C-CBC1-7543-9F2A-96B6E5376CE6}"/>
                  </a:ext>
                </a:extLst>
              </p:cNvPr>
              <p:cNvPicPr>
                <a:picLocks noChangeAspect="1"/>
              </p:cNvPicPr>
              <p:nvPr/>
            </p:nvPicPr>
            <p:blipFill rotWithShape="1">
              <a:blip r:embed="rId3"/>
              <a:srcRect l="22682" t="75140" r="20452" b="5395"/>
              <a:stretch/>
            </p:blipFill>
            <p:spPr>
              <a:xfrm>
                <a:off x="6487367" y="4886548"/>
                <a:ext cx="2448272" cy="558676"/>
              </a:xfrm>
              <a:prstGeom prst="rect">
                <a:avLst/>
              </a:prstGeom>
            </p:spPr>
          </p:pic>
        </p:grpSp>
        <p:sp>
          <p:nvSpPr>
            <p:cNvPr id="15" name="矩形 14">
              <a:extLst>
                <a:ext uri="{FF2B5EF4-FFF2-40B4-BE49-F238E27FC236}">
                  <a16:creationId xmlns:a16="http://schemas.microsoft.com/office/drawing/2014/main" id="{D2324B38-7ADE-E640-A319-F12FCD32F174}"/>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210100BF-0D23-3049-B337-30BBB1C1A17C}"/>
                </a:ext>
              </a:extLst>
            </p:cNvPr>
            <p:cNvSpPr/>
            <p:nvPr/>
          </p:nvSpPr>
          <p:spPr>
            <a:xfrm>
              <a:off x="1553240" y="5306713"/>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芯片使能</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9FFF946B-458D-B34F-BD44-3FBC66D391E1}"/>
                </a:ext>
              </a:extLst>
            </p:cNvPr>
            <p:cNvPicPr>
              <a:picLocks noChangeAspect="1"/>
            </p:cNvPicPr>
            <p:nvPr/>
          </p:nvPicPr>
          <p:blipFill rotWithShape="1">
            <a:blip r:embed="rId4"/>
            <a:srcRect l="9038" t="17849" r="9963" b="17352"/>
            <a:stretch/>
          </p:blipFill>
          <p:spPr>
            <a:xfrm>
              <a:off x="6973107" y="5136264"/>
              <a:ext cx="926260" cy="741008"/>
            </a:xfrm>
            <a:prstGeom prst="rect">
              <a:avLst/>
            </a:prstGeom>
          </p:spPr>
        </p:pic>
        <p:pic>
          <p:nvPicPr>
            <p:cNvPr id="14" name="图片 13">
              <a:extLst>
                <a:ext uri="{FF2B5EF4-FFF2-40B4-BE49-F238E27FC236}">
                  <a16:creationId xmlns:a16="http://schemas.microsoft.com/office/drawing/2014/main" id="{383D024C-8D59-5545-9C6A-8D2DBC9C354A}"/>
                </a:ext>
              </a:extLst>
            </p:cNvPr>
            <p:cNvPicPr>
              <a:picLocks noChangeAspect="1"/>
            </p:cNvPicPr>
            <p:nvPr/>
          </p:nvPicPr>
          <p:blipFill>
            <a:blip r:embed="rId5"/>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E8DE9E01-0710-C044-8E80-3408AE6F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262" y="5112742"/>
              <a:ext cx="1400984" cy="788053"/>
            </a:xfrm>
            <a:prstGeom prst="rect">
              <a:avLst/>
            </a:prstGeom>
          </p:spPr>
        </p:pic>
      </p:grpSp>
      <p:sp>
        <p:nvSpPr>
          <p:cNvPr id="24" name="矩形 23">
            <a:extLst>
              <a:ext uri="{FF2B5EF4-FFF2-40B4-BE49-F238E27FC236}">
                <a16:creationId xmlns:a16="http://schemas.microsoft.com/office/drawing/2014/main" id="{D74C9269-53E9-E84F-A7EC-69978C865C00}"/>
              </a:ext>
            </a:extLst>
          </p:cNvPr>
          <p:cNvSpPr/>
          <p:nvPr/>
        </p:nvSpPr>
        <p:spPr bwMode="auto">
          <a:xfrm>
            <a:off x="1417708" y="2492896"/>
            <a:ext cx="9073008" cy="236086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grpSp>
        <p:nvGrpSpPr>
          <p:cNvPr id="34" name="组合 33">
            <a:extLst>
              <a:ext uri="{FF2B5EF4-FFF2-40B4-BE49-F238E27FC236}">
                <a16:creationId xmlns:a16="http://schemas.microsoft.com/office/drawing/2014/main" id="{64B960B0-B40F-AF49-97E7-5019974CDDC5}"/>
              </a:ext>
            </a:extLst>
          </p:cNvPr>
          <p:cNvGrpSpPr/>
          <p:nvPr/>
        </p:nvGrpSpPr>
        <p:grpSpPr>
          <a:xfrm>
            <a:off x="4802237" y="2552569"/>
            <a:ext cx="2191283" cy="660407"/>
            <a:chOff x="4802237" y="2552569"/>
            <a:chExt cx="2191283" cy="660407"/>
          </a:xfrm>
        </p:grpSpPr>
        <p:pic>
          <p:nvPicPr>
            <p:cNvPr id="21" name="图片 20">
              <a:extLst>
                <a:ext uri="{FF2B5EF4-FFF2-40B4-BE49-F238E27FC236}">
                  <a16:creationId xmlns:a16="http://schemas.microsoft.com/office/drawing/2014/main" id="{82528D87-1BA0-3C4C-8210-4264FE8A12FF}"/>
                </a:ext>
              </a:extLst>
            </p:cNvPr>
            <p:cNvPicPr>
              <a:picLocks noChangeAspect="1"/>
            </p:cNvPicPr>
            <p:nvPr/>
          </p:nvPicPr>
          <p:blipFill rotWithShape="1">
            <a:blip r:embed="rId7"/>
            <a:srcRect t="16592" r="76926" b="28156"/>
            <a:stretch/>
          </p:blipFill>
          <p:spPr>
            <a:xfrm>
              <a:off x="4802237" y="2552569"/>
              <a:ext cx="551590" cy="660407"/>
            </a:xfrm>
            <a:prstGeom prst="rect">
              <a:avLst/>
            </a:prstGeom>
          </p:spPr>
        </p:pic>
        <p:pic>
          <p:nvPicPr>
            <p:cNvPr id="23" name="图片 22">
              <a:extLst>
                <a:ext uri="{FF2B5EF4-FFF2-40B4-BE49-F238E27FC236}">
                  <a16:creationId xmlns:a16="http://schemas.microsoft.com/office/drawing/2014/main" id="{53A697B9-A372-DF48-86F9-33E5DF031A04}"/>
                </a:ext>
              </a:extLst>
            </p:cNvPr>
            <p:cNvPicPr>
              <a:picLocks noChangeAspect="1"/>
            </p:cNvPicPr>
            <p:nvPr/>
          </p:nvPicPr>
          <p:blipFill rotWithShape="1">
            <a:blip r:embed="rId8"/>
            <a:srcRect r="81320" b="-2505"/>
            <a:stretch/>
          </p:blipFill>
          <p:spPr>
            <a:xfrm>
              <a:off x="5461877" y="2597768"/>
              <a:ext cx="464895" cy="570494"/>
            </a:xfrm>
            <a:prstGeom prst="rect">
              <a:avLst/>
            </a:prstGeom>
          </p:spPr>
        </p:pic>
        <p:pic>
          <p:nvPicPr>
            <p:cNvPr id="27" name="图片 26">
              <a:extLst>
                <a:ext uri="{FF2B5EF4-FFF2-40B4-BE49-F238E27FC236}">
                  <a16:creationId xmlns:a16="http://schemas.microsoft.com/office/drawing/2014/main" id="{FE8D427D-7C63-A94B-980F-5FC94FE6C793}"/>
                </a:ext>
              </a:extLst>
            </p:cNvPr>
            <p:cNvPicPr>
              <a:picLocks noChangeAspect="1"/>
            </p:cNvPicPr>
            <p:nvPr/>
          </p:nvPicPr>
          <p:blipFill rotWithShape="1">
            <a:blip r:embed="rId9">
              <a:extLst>
                <a:ext uri="{28A0092B-C50C-407E-A947-70E740481C1C}">
                  <a14:useLocalDpi xmlns:a14="http://schemas.microsoft.com/office/drawing/2010/main" val="0"/>
                </a:ext>
              </a:extLst>
            </a:blip>
            <a:srcRect t="23884" r="42597" b="22024"/>
            <a:stretch/>
          </p:blipFill>
          <p:spPr>
            <a:xfrm>
              <a:off x="6053101" y="2607058"/>
              <a:ext cx="940419" cy="498488"/>
            </a:xfrm>
            <a:prstGeom prst="rect">
              <a:avLst/>
            </a:prstGeom>
          </p:spPr>
        </p:pic>
      </p:grpSp>
      <p:sp>
        <p:nvSpPr>
          <p:cNvPr id="31" name="矩形 30">
            <a:extLst>
              <a:ext uri="{FF2B5EF4-FFF2-40B4-BE49-F238E27FC236}">
                <a16:creationId xmlns:a16="http://schemas.microsoft.com/office/drawing/2014/main" id="{2536E578-5646-4C47-B320-A3A27A274688}"/>
              </a:ext>
            </a:extLst>
          </p:cNvPr>
          <p:cNvSpPr/>
          <p:nvPr/>
        </p:nvSpPr>
        <p:spPr bwMode="auto">
          <a:xfrm>
            <a:off x="1633809" y="3191138"/>
            <a:ext cx="8640806" cy="146199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059459ED-ED0B-D24B-913B-F65C2E20FBB4}"/>
              </a:ext>
            </a:extLst>
          </p:cNvPr>
          <p:cNvSpPr/>
          <p:nvPr/>
        </p:nvSpPr>
        <p:spPr>
          <a:xfrm>
            <a:off x="5275180" y="3311696"/>
            <a:ext cx="1358064" cy="369332"/>
          </a:xfrm>
          <a:prstGeom prst="rect">
            <a:avLst/>
          </a:prstGeom>
        </p:spPr>
        <p:txBody>
          <a:bodyPr wrap="none">
            <a:spAutoFit/>
          </a:bodyPr>
          <a:lstStyle/>
          <a:p>
            <a:pPr algn="ctr">
              <a:buClr>
                <a:srgbClr val="CC9900"/>
              </a:buClr>
            </a:pPr>
            <a:r>
              <a:rPr lang="en-US" altLang="zh-CN" b="1" dirty="0">
                <a:solidFill>
                  <a:srgbClr val="0078D5"/>
                </a:solidFill>
                <a:latin typeface="Microsoft YaHei" panose="020B0503020204020204" pitchFamily="34" charset="-122"/>
                <a:ea typeface="Microsoft YaHei" panose="020B0503020204020204" pitchFamily="34" charset="-122"/>
              </a:rPr>
              <a:t>AI</a:t>
            </a:r>
            <a:r>
              <a:rPr lang="zh-CN" altLang="en-US" b="1" dirty="0">
                <a:solidFill>
                  <a:srgbClr val="0078D5"/>
                </a:solidFill>
                <a:latin typeface="Microsoft YaHei" panose="020B0503020204020204" pitchFamily="34" charset="-122"/>
                <a:ea typeface="Microsoft YaHei" panose="020B0503020204020204" pitchFamily="34" charset="-122"/>
              </a:rPr>
              <a:t>框架核心</a:t>
            </a:r>
          </a:p>
        </p:txBody>
      </p:sp>
      <p:sp>
        <p:nvSpPr>
          <p:cNvPr id="35" name="矩形 34">
            <a:extLst>
              <a:ext uri="{FF2B5EF4-FFF2-40B4-BE49-F238E27FC236}">
                <a16:creationId xmlns:a16="http://schemas.microsoft.com/office/drawing/2014/main" id="{D780A792-5DDF-C04B-B3B7-17043A081BC5}"/>
              </a:ext>
            </a:extLst>
          </p:cNvPr>
          <p:cNvSpPr/>
          <p:nvPr/>
        </p:nvSpPr>
        <p:spPr bwMode="auto">
          <a:xfrm>
            <a:off x="1819040"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数据处理</a:t>
            </a:r>
          </a:p>
        </p:txBody>
      </p:sp>
      <p:sp>
        <p:nvSpPr>
          <p:cNvPr id="36" name="矩形 35">
            <a:extLst>
              <a:ext uri="{FF2B5EF4-FFF2-40B4-BE49-F238E27FC236}">
                <a16:creationId xmlns:a16="http://schemas.microsoft.com/office/drawing/2014/main" id="{B563A8C0-AE05-814A-AFB5-9C5A3050167C}"/>
              </a:ext>
            </a:extLst>
          </p:cNvPr>
          <p:cNvSpPr/>
          <p:nvPr/>
        </p:nvSpPr>
        <p:spPr bwMode="auto">
          <a:xfrm>
            <a:off x="3515617"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开发接口</a:t>
            </a:r>
          </a:p>
        </p:txBody>
      </p:sp>
      <p:sp>
        <p:nvSpPr>
          <p:cNvPr id="37" name="矩形 36">
            <a:extLst>
              <a:ext uri="{FF2B5EF4-FFF2-40B4-BE49-F238E27FC236}">
                <a16:creationId xmlns:a16="http://schemas.microsoft.com/office/drawing/2014/main" id="{D5B7D7F4-3D51-2141-A0BE-8AA4B46D5DFF}"/>
              </a:ext>
            </a:extLst>
          </p:cNvPr>
          <p:cNvSpPr/>
          <p:nvPr/>
        </p:nvSpPr>
        <p:spPr bwMode="auto">
          <a:xfrm>
            <a:off x="5212194"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调试调优</a:t>
            </a:r>
          </a:p>
        </p:txBody>
      </p:sp>
      <p:sp>
        <p:nvSpPr>
          <p:cNvPr id="38" name="矩形 37">
            <a:extLst>
              <a:ext uri="{FF2B5EF4-FFF2-40B4-BE49-F238E27FC236}">
                <a16:creationId xmlns:a16="http://schemas.microsoft.com/office/drawing/2014/main" id="{00703C69-EE04-2D4D-9FDD-992A9FE5BAD3}"/>
              </a:ext>
            </a:extLst>
          </p:cNvPr>
          <p:cNvSpPr/>
          <p:nvPr/>
        </p:nvSpPr>
        <p:spPr bwMode="auto">
          <a:xfrm>
            <a:off x="6908771"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执行</a:t>
            </a:r>
          </a:p>
        </p:txBody>
      </p:sp>
      <p:sp>
        <p:nvSpPr>
          <p:cNvPr id="39" name="矩形 38">
            <a:extLst>
              <a:ext uri="{FF2B5EF4-FFF2-40B4-BE49-F238E27FC236}">
                <a16:creationId xmlns:a16="http://schemas.microsoft.com/office/drawing/2014/main" id="{EC14931D-DFDA-3D4C-BF7D-1ED6CFC81B64}"/>
              </a:ext>
            </a:extLst>
          </p:cNvPr>
          <p:cNvSpPr/>
          <p:nvPr/>
        </p:nvSpPr>
        <p:spPr bwMode="auto">
          <a:xfrm>
            <a:off x="8605349"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16711032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j-ea"/>
                <a:cs typeface="Courier New" panose="02070309020205020404" pitchFamily="49" charset="0"/>
              </a:rPr>
              <a:t>AI</a:t>
            </a:r>
            <a:r>
              <a:rPr lang="zh-CN" altLang="en-US" dirty="0">
                <a:solidFill>
                  <a:schemeClr val="tx1"/>
                </a:solidFill>
                <a:latin typeface="+mj-ea"/>
                <a:cs typeface="Courier New" panose="02070309020205020404" pitchFamily="49" charset="0"/>
              </a:rPr>
              <a:t> </a:t>
            </a:r>
            <a:r>
              <a:rPr lang="en-US" altLang="zh-CN" dirty="0">
                <a:solidFill>
                  <a:schemeClr val="tx1"/>
                </a:solidFill>
                <a:latin typeface="+mj-ea"/>
                <a:cs typeface="Courier New" panose="02070309020205020404" pitchFamily="49" charset="0"/>
              </a:rPr>
              <a:t>Framework</a:t>
            </a:r>
            <a:r>
              <a:rPr lang="zh-CN" altLang="en-US" dirty="0">
                <a:solidFill>
                  <a:schemeClr val="tx1"/>
                </a:solidFill>
                <a:latin typeface="+mj-ea"/>
                <a:cs typeface="Courier New" panose="02070309020205020404" pitchFamily="49" charset="0"/>
              </a:rPr>
              <a:t> </a:t>
            </a:r>
            <a:r>
              <a:rPr lang="en-US" altLang="zh-CN" dirty="0">
                <a:solidFill>
                  <a:schemeClr val="tx1"/>
                </a:solidFill>
                <a:latin typeface="+mj-ea"/>
                <a:cs typeface="Courier New" panose="02070309020205020404" pitchFamily="49" charset="0"/>
              </a:rPr>
              <a:t>Propose</a:t>
            </a:r>
            <a:endParaRPr lang="en-US" altLang="en-US" dirty="0">
              <a:solidFill>
                <a:schemeClr val="tx1"/>
              </a:solidFill>
              <a:latin typeface="+mj-ea"/>
              <a:cs typeface="Courier New" panose="02070309020205020404" pitchFamily="49" charset="0"/>
            </a:endParaRPr>
          </a:p>
        </p:txBody>
      </p:sp>
      <p:sp>
        <p:nvSpPr>
          <p:cNvPr id="757" name="PlaceHolder 2"/>
          <p:cNvSpPr>
            <a:spLocks noGrp="1"/>
          </p:cNvSpPr>
          <p:nvPr>
            <p:ph/>
          </p:nvPr>
        </p:nvSpPr>
        <p:spPr>
          <a:xfrm>
            <a:off x="586661" y="1435320"/>
            <a:ext cx="11018160" cy="2209704"/>
          </a:xfrm>
          <a:prstGeom prst="rect">
            <a:avLst/>
          </a:prstGeom>
          <a:noFill/>
          <a:ln w="0">
            <a:noFill/>
          </a:ln>
        </p:spPr>
        <p:txBody>
          <a:bodyPr lIns="0" tIns="0" rIns="0" bIns="0" anchor="t">
            <a:noAutofit/>
          </a:bodyPr>
          <a:lstStyle/>
          <a:p>
            <a:pPr marL="0" indent="0" defTabSz="1218804" eaLnBrk="0" hangingPunct="0">
              <a:lnSpc>
                <a:spcPct val="120000"/>
              </a:lnSpc>
              <a:spcBef>
                <a:spcPts val="561"/>
              </a:spcBef>
              <a:buClr>
                <a:srgbClr val="71B2FF"/>
              </a:buClr>
              <a:buSzPct val="90000"/>
              <a:buNone/>
              <a:tabLst>
                <a:tab pos="0" algn="l"/>
              </a:tabLst>
            </a:pPr>
            <a:r>
              <a:rPr lang="zh-CN" altLang="en-US" sz="2000" b="0" spc="-1" dirty="0">
                <a:solidFill>
                  <a:srgbClr val="0078D4"/>
                </a:solidFill>
                <a:latin typeface="+mj-ea"/>
                <a:ea typeface="+mj-ea"/>
              </a:rPr>
              <a:t>提供灵活的编程模型和编程接口</a:t>
            </a:r>
            <a:endParaRPr lang="en-US" altLang="en-US" sz="2000" b="0" spc="-1" dirty="0">
              <a:solidFill>
                <a:srgbClr val="0078D4"/>
              </a:solidFill>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自动推导计算图</a:t>
            </a:r>
            <a:endParaRPr lang="en-US" altLang="en-US" sz="200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较好的支持与现有生态环境融合</a:t>
            </a:r>
            <a:endParaRPr lang="en-US" altLang="zh-CN" sz="200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提供直观的模型构建方式，简洁的神经网络计算编程语言</a:t>
            </a:r>
            <a:endParaRPr lang="en-US" altLang="en-US" sz="2000" spc="-1" dirty="0">
              <a:latin typeface="+mj-ea"/>
              <a:ea typeface="+mj-ea"/>
            </a:endParaRPr>
          </a:p>
        </p:txBody>
      </p:sp>
      <p:sp>
        <p:nvSpPr>
          <p:cNvPr id="6" name="PlaceHolder 2">
            <a:extLst>
              <a:ext uri="{FF2B5EF4-FFF2-40B4-BE49-F238E27FC236}">
                <a16:creationId xmlns:a16="http://schemas.microsoft.com/office/drawing/2014/main" id="{E15DE78E-941B-F443-BBAD-9800B3AA16E8}"/>
              </a:ext>
            </a:extLst>
          </p:cNvPr>
          <p:cNvSpPr txBox="1">
            <a:spLocks/>
          </p:cNvSpPr>
          <p:nvPr/>
        </p:nvSpPr>
        <p:spPr>
          <a:xfrm>
            <a:off x="586661" y="3645024"/>
            <a:ext cx="11018160" cy="1756848"/>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defTabSz="1218804" eaLnBrk="0" hangingPunct="0">
              <a:lnSpc>
                <a:spcPct val="120000"/>
              </a:lnSpc>
              <a:spcBef>
                <a:spcPts val="561"/>
              </a:spcBef>
              <a:buClr>
                <a:srgbClr val="71B2FF"/>
              </a:buClr>
              <a:buSzPct val="90000"/>
              <a:buFontTx/>
              <a:buNone/>
              <a:tabLst>
                <a:tab pos="0" algn="l"/>
              </a:tabLst>
            </a:pPr>
            <a:r>
              <a:rPr lang="zh-CN" altLang="en-US" sz="2000" b="0" kern="0" spc="-1" dirty="0">
                <a:solidFill>
                  <a:srgbClr val="0078D4"/>
                </a:solidFill>
                <a:latin typeface="+mj-ea"/>
                <a:ea typeface="+mj-ea"/>
              </a:rPr>
              <a:t>提供高效和可扩展的计算能力</a:t>
            </a:r>
            <a:endParaRPr lang="en-US" altLang="en-US" sz="2000" b="0" kern="0" spc="-1" dirty="0">
              <a:solidFill>
                <a:srgbClr val="0078D4"/>
              </a:solidFill>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自动编译优化算法（子表达式消除、内核融合、内存优化等</a:t>
            </a:r>
            <a:r>
              <a:rPr lang="zh-CN" altLang="en-US" sz="2000" kern="0" spc="-1" dirty="0">
                <a:latin typeface="+mj-ea"/>
              </a:rPr>
              <a:t>）</a:t>
            </a:r>
            <a:endParaRPr lang="en-US" altLang="en-US" sz="2000" kern="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根据不同体系结构和硬件设备自动并行化（自动分布式化、扩展多计算节点等</a:t>
            </a:r>
            <a:r>
              <a:rPr lang="zh-CN" altLang="en-US" sz="2000" kern="0" spc="-1" dirty="0">
                <a:latin typeface="+mj-ea"/>
              </a:rPr>
              <a:t>）</a:t>
            </a:r>
          </a:p>
        </p:txBody>
      </p:sp>
    </p:spTree>
    <p:extLst>
      <p:ext uri="{BB962C8B-B14F-4D97-AF65-F5344CB8AC3E}">
        <p14:creationId xmlns:p14="http://schemas.microsoft.com/office/powerpoint/2010/main" val="18777676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回顾了深度学习的基本流程</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了解了</a:t>
            </a:r>
            <a:r>
              <a:rPr lang="en-US" altLang="zh-CN" sz="2000" dirty="0">
                <a:solidFill>
                  <a:schemeClr val="tx1"/>
                </a:solidFill>
              </a:rPr>
              <a:t>AI</a:t>
            </a:r>
            <a:r>
              <a:rPr lang="zh-CN" altLang="en-US" sz="2000" dirty="0">
                <a:solidFill>
                  <a:schemeClr val="tx1"/>
                </a:solidFill>
              </a:rPr>
              <a:t>框架上承应用算法、下接芯片使能的作用</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知道了</a:t>
            </a:r>
            <a:r>
              <a:rPr lang="en-US" altLang="zh-CN" sz="2000" dirty="0">
                <a:solidFill>
                  <a:schemeClr val="tx1"/>
                </a:solidFill>
              </a:rPr>
              <a:t>AI</a:t>
            </a:r>
            <a:r>
              <a:rPr lang="zh-CN" altLang="en-US" sz="2000" dirty="0">
                <a:solidFill>
                  <a:schemeClr val="tx1"/>
                </a:solidFill>
              </a:rPr>
              <a:t>框架</a:t>
            </a:r>
            <a:r>
              <a:rPr lang="zh-CN" altLang="en-US" sz="2000" spc="-1" dirty="0">
                <a:solidFill>
                  <a:schemeClr val="tx1"/>
                </a:solidFill>
                <a:latin typeface="+mj-ea"/>
              </a:rPr>
              <a:t>提供灵活的编程接口和可扩展的计算能力</a:t>
            </a:r>
            <a:r>
              <a:rPr lang="en-US" altLang="zh-CN" sz="2000" spc="-1" dirty="0">
                <a:solidFill>
                  <a:schemeClr val="tx1"/>
                </a:solidFill>
                <a:latin typeface="+mj-ea"/>
              </a:rPr>
              <a:t>2</a:t>
            </a:r>
            <a:r>
              <a:rPr lang="zh-CN" altLang="en-US" sz="2000" spc="-1" dirty="0">
                <a:solidFill>
                  <a:schemeClr val="tx1"/>
                </a:solidFill>
                <a:latin typeface="+mj-ea"/>
              </a:rPr>
              <a:t>个目的</a:t>
            </a:r>
            <a:endParaRPr lang="en-US" altLang="en-US" sz="2000" spc="-1" dirty="0">
              <a:solidFill>
                <a:schemeClr val="tx1"/>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rgbClr val="384056"/>
                </a:solidFill>
              </a:rPr>
              <a:t>AI</a:t>
            </a:r>
            <a:r>
              <a:rPr lang="zh-CN" altLang="en-US" sz="2000" dirty="0">
                <a:solidFill>
                  <a:srgbClr val="384056"/>
                </a:solidFill>
              </a:rPr>
              <a:t>框架作用：深度学习基础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框架的作用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框架的目的</a:t>
            </a:r>
            <a:endParaRPr lang="en-US" altLang="zh-CN" sz="2000" dirty="0">
              <a:solidFill>
                <a:srgbClr val="384056"/>
              </a:solidFill>
            </a:endParaRPr>
          </a:p>
          <a:p>
            <a:pPr lvl="1"/>
            <a:r>
              <a:rPr lang="en-US" altLang="zh-CN" sz="2000" dirty="0">
                <a:solidFill>
                  <a:schemeClr val="bg2"/>
                </a:solidFill>
              </a:rPr>
              <a:t>AI</a:t>
            </a:r>
            <a:r>
              <a:rPr lang="zh-CN" altLang="en-US" sz="2000" dirty="0">
                <a:solidFill>
                  <a:schemeClr val="bg2"/>
                </a:solidFill>
              </a:rPr>
              <a:t>框架之争：第一代框架 </a:t>
            </a:r>
            <a:r>
              <a:rPr lang="en-US" altLang="zh-CN" sz="2000" dirty="0">
                <a:solidFill>
                  <a:schemeClr val="bg2"/>
                </a:solidFill>
              </a:rPr>
              <a:t>–</a:t>
            </a:r>
            <a:r>
              <a:rPr lang="zh-CN" altLang="en-US" sz="2000" dirty="0">
                <a:solidFill>
                  <a:schemeClr val="bg2"/>
                </a:solidFill>
              </a:rPr>
              <a:t> 第二代框架 </a:t>
            </a:r>
            <a:r>
              <a:rPr lang="en-US" altLang="zh-CN" sz="2000" dirty="0">
                <a:solidFill>
                  <a:schemeClr val="bg2"/>
                </a:solidFill>
              </a:rPr>
              <a:t>–</a:t>
            </a:r>
            <a:r>
              <a:rPr lang="zh-CN" altLang="en-US" sz="2000" dirty="0">
                <a:solidFill>
                  <a:schemeClr val="bg2"/>
                </a:solidFill>
              </a:rPr>
              <a:t> 第三代框架</a:t>
            </a:r>
            <a:endParaRPr lang="en-US" altLang="zh-CN" sz="2000" dirty="0">
              <a:solidFill>
                <a:schemeClr val="bg2"/>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icrosoft YaHei" panose="020B0503020204020204" pitchFamily="34" charset="-122"/>
                <a:ea typeface="Microsoft YaHei" panose="020B0503020204020204" pitchFamily="34" charset="-122"/>
              </a:rPr>
              <a:t>Review: Deep Learning Fundamentals</a:t>
            </a:r>
            <a:endParaRPr lang="en-US" sz="3199" dirty="0">
              <a:solidFill>
                <a:schemeClr val="tx1"/>
              </a:solidFill>
              <a:latin typeface="Microsoft YaHei" panose="020B0503020204020204" pitchFamily="34" charset="-122"/>
              <a:ea typeface="Microsoft YaHei" panose="020B0503020204020204" pitchFamily="34" charset="-122"/>
            </a:endParaRPr>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定义优化目标：</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388515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rPr>
              <a:t>Implement a simple neural network</a:t>
            </a:r>
            <a:endParaRPr lang="en-US" altLang="en-US" dirty="0">
              <a:solidFill>
                <a:srgbClr val="C00000"/>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pic>
        <p:nvPicPr>
          <p:cNvPr id="3" name="图片 2">
            <a:extLst>
              <a:ext uri="{FF2B5EF4-FFF2-40B4-BE49-F238E27FC236}">
                <a16:creationId xmlns:a16="http://schemas.microsoft.com/office/drawing/2014/main" id="{A0A7C184-D065-5145-9046-D03444687DC6}"/>
              </a:ext>
            </a:extLst>
          </p:cNvPr>
          <p:cNvPicPr>
            <a:picLocks noChangeAspect="1"/>
          </p:cNvPicPr>
          <p:nvPr/>
        </p:nvPicPr>
        <p:blipFill>
          <a:blip r:embed="rId3"/>
          <a:stretch>
            <a:fillRect/>
          </a:stretch>
        </p:blipFill>
        <p:spPr>
          <a:xfrm>
            <a:off x="3074045" y="1651169"/>
            <a:ext cx="8636000" cy="4178300"/>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137941" y="2348880"/>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 name="TextBox 21">
            <a:extLst>
              <a:ext uri="{FF2B5EF4-FFF2-40B4-BE49-F238E27FC236}">
                <a16:creationId xmlns:a16="http://schemas.microsoft.com/office/drawing/2014/main" id="{78EDC676-4B33-2340-B212-92A36EF0E717}"/>
              </a:ext>
            </a:extLst>
          </p:cNvPr>
          <p:cNvSpPr/>
          <p:nvPr/>
        </p:nvSpPr>
        <p:spPr>
          <a:xfrm>
            <a:off x="5594325" y="1139691"/>
            <a:ext cx="305532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如何实现多线程算子加速？</a:t>
            </a:r>
            <a:endParaRPr lang="en-US" sz="2000" spc="-1" dirty="0">
              <a:latin typeface="+mj-ea"/>
              <a:ea typeface="+mj-ea"/>
            </a:endParaRPr>
          </a:p>
        </p:txBody>
      </p:sp>
    </p:spTree>
    <p:extLst>
      <p:ext uri="{BB962C8B-B14F-4D97-AF65-F5344CB8AC3E}">
        <p14:creationId xmlns:p14="http://schemas.microsoft.com/office/powerpoint/2010/main" val="389580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additive="repl">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ea typeface="+mj-ea"/>
              </a:rPr>
              <a:t>Implement a simple neural network</a:t>
            </a:r>
            <a:endParaRPr lang="en-US" altLang="en-US" dirty="0">
              <a:solidFill>
                <a:srgbClr val="C00000"/>
              </a:solidFill>
              <a:latin typeface="+mj-ea"/>
              <a:ea typeface="+mj-ea"/>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209949" y="3140968"/>
            <a:ext cx="936104" cy="0"/>
          </a:xfrm>
          <a:prstGeom prst="straightConnector1">
            <a:avLst/>
          </a:prstGeom>
          <a:noFill/>
          <a:ln w="19050" cap="flat" cmpd="sng" algn="ctr">
            <a:solidFill>
              <a:srgbClr val="FFC000"/>
            </a:solidFill>
            <a:prstDash val="solid"/>
            <a:round/>
            <a:headEnd type="none" w="med" len="med"/>
            <a:tailEnd type="triangle"/>
          </a:ln>
          <a:effectLst/>
        </p:spPr>
      </p:cxnSp>
      <p:pic>
        <p:nvPicPr>
          <p:cNvPr id="4" name="图片 3">
            <a:extLst>
              <a:ext uri="{FF2B5EF4-FFF2-40B4-BE49-F238E27FC236}">
                <a16:creationId xmlns:a16="http://schemas.microsoft.com/office/drawing/2014/main" id="{3D559F6C-F78B-F242-AEE7-2EBB1DBBEB56}"/>
              </a:ext>
            </a:extLst>
          </p:cNvPr>
          <p:cNvPicPr>
            <a:picLocks noChangeAspect="1"/>
          </p:cNvPicPr>
          <p:nvPr/>
        </p:nvPicPr>
        <p:blipFill>
          <a:blip r:embed="rId3"/>
          <a:stretch>
            <a:fillRect/>
          </a:stretch>
        </p:blipFill>
        <p:spPr>
          <a:xfrm>
            <a:off x="3434085" y="933494"/>
            <a:ext cx="7086600" cy="5168900"/>
          </a:xfrm>
          <a:prstGeom prst="rect">
            <a:avLst/>
          </a:prstGeom>
        </p:spPr>
      </p:pic>
      <p:sp>
        <p:nvSpPr>
          <p:cNvPr id="7" name="TextBox 23">
            <a:extLst>
              <a:ext uri="{FF2B5EF4-FFF2-40B4-BE49-F238E27FC236}">
                <a16:creationId xmlns:a16="http://schemas.microsoft.com/office/drawing/2014/main" id="{1B18E90B-5CFD-FF46-A5C1-8E9118B2EB7F}"/>
              </a:ext>
            </a:extLst>
          </p:cNvPr>
          <p:cNvSpPr/>
          <p:nvPr/>
        </p:nvSpPr>
        <p:spPr>
          <a:xfrm>
            <a:off x="9410749" y="3056278"/>
            <a:ext cx="2093971"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如何跑在</a:t>
            </a:r>
            <a:r>
              <a:rPr lang="en-US" sz="2000" spc="-1">
                <a:solidFill>
                  <a:srgbClr val="1A1A1A"/>
                </a:solidFill>
                <a:latin typeface="+mj-ea"/>
                <a:ea typeface="+mj-ea"/>
              </a:rPr>
              <a:t>GPU</a:t>
            </a:r>
            <a:r>
              <a:rPr lang="zh-CN" altLang="en-US" sz="2000" spc="-1">
                <a:solidFill>
                  <a:srgbClr val="1A1A1A"/>
                </a:solidFill>
                <a:latin typeface="+mj-ea"/>
                <a:ea typeface="+mj-ea"/>
              </a:rPr>
              <a:t>上？</a:t>
            </a:r>
            <a:endParaRPr lang="en-US" sz="2000" spc="-1">
              <a:latin typeface="+mj-ea"/>
              <a:ea typeface="+mj-ea"/>
            </a:endParaRPr>
          </a:p>
        </p:txBody>
      </p:sp>
    </p:spTree>
    <p:extLst>
      <p:ext uri="{BB962C8B-B14F-4D97-AF65-F5344CB8AC3E}">
        <p14:creationId xmlns:p14="http://schemas.microsoft.com/office/powerpoint/2010/main" val="346921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additive="repl">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ea typeface="+mj-ea"/>
              </a:rPr>
              <a:t>Implement a simple neural network</a:t>
            </a:r>
            <a:endParaRPr lang="en-US" sz="3199" dirty="0">
              <a:solidFill>
                <a:srgbClr val="384056"/>
              </a:solidFill>
              <a:latin typeface="+mj-ea"/>
              <a:ea typeface="+mj-ea"/>
            </a:endParaRPr>
          </a:p>
        </p:txBody>
      </p:sp>
      <p:pic>
        <p:nvPicPr>
          <p:cNvPr id="2" name="图片 1">
            <a:extLst>
              <a:ext uri="{FF2B5EF4-FFF2-40B4-BE49-F238E27FC236}">
                <a16:creationId xmlns:a16="http://schemas.microsoft.com/office/drawing/2014/main" id="{FB083220-F69E-8B41-9DB9-5B924CC66776}"/>
              </a:ext>
            </a:extLst>
          </p:cNvPr>
          <p:cNvPicPr>
            <a:picLocks noChangeAspect="1"/>
          </p:cNvPicPr>
          <p:nvPr/>
        </p:nvPicPr>
        <p:blipFill>
          <a:blip r:embed="rId2"/>
          <a:stretch>
            <a:fillRect/>
          </a:stretch>
        </p:blipFill>
        <p:spPr>
          <a:xfrm>
            <a:off x="3483941" y="1160258"/>
            <a:ext cx="5638800" cy="2006600"/>
          </a:xfrm>
          <a:prstGeom prst="rect">
            <a:avLst/>
          </a:prstGeom>
        </p:spPr>
      </p:pic>
      <p:pic>
        <p:nvPicPr>
          <p:cNvPr id="3" name="图片 2">
            <a:extLst>
              <a:ext uri="{FF2B5EF4-FFF2-40B4-BE49-F238E27FC236}">
                <a16:creationId xmlns:a16="http://schemas.microsoft.com/office/drawing/2014/main" id="{0E3CEAC0-975B-0A46-B6D7-00C2DADC11C9}"/>
              </a:ext>
            </a:extLst>
          </p:cNvPr>
          <p:cNvPicPr>
            <a:picLocks noChangeAspect="1"/>
          </p:cNvPicPr>
          <p:nvPr/>
        </p:nvPicPr>
        <p:blipFill>
          <a:blip r:embed="rId3"/>
          <a:stretch>
            <a:fillRect/>
          </a:stretch>
        </p:blipFill>
        <p:spPr>
          <a:xfrm>
            <a:off x="3507259" y="3483720"/>
            <a:ext cx="5422900" cy="2794000"/>
          </a:xfrm>
          <a:prstGeom prst="rect">
            <a:avLst/>
          </a:prstGeom>
        </p:spPr>
      </p:pic>
      <p:pic>
        <p:nvPicPr>
          <p:cNvPr id="28" name="图片 27">
            <a:extLst>
              <a:ext uri="{FF2B5EF4-FFF2-40B4-BE49-F238E27FC236}">
                <a16:creationId xmlns:a16="http://schemas.microsoft.com/office/drawing/2014/main" id="{C7EE966B-3DC1-0E4A-8751-15C23964B873}"/>
              </a:ext>
            </a:extLst>
          </p:cNvPr>
          <p:cNvPicPr>
            <a:picLocks noChangeAspect="1"/>
          </p:cNvPicPr>
          <p:nvPr/>
        </p:nvPicPr>
        <p:blipFill>
          <a:blip r:embed="rId4"/>
          <a:stretch>
            <a:fillRect/>
          </a:stretch>
        </p:blipFill>
        <p:spPr>
          <a:xfrm>
            <a:off x="623636" y="1197727"/>
            <a:ext cx="1353848" cy="5085184"/>
          </a:xfrm>
          <a:prstGeom prst="rect">
            <a:avLst/>
          </a:prstGeom>
        </p:spPr>
      </p:pic>
      <p:cxnSp>
        <p:nvCxnSpPr>
          <p:cNvPr id="29" name="直线箭头连接符 28">
            <a:extLst>
              <a:ext uri="{FF2B5EF4-FFF2-40B4-BE49-F238E27FC236}">
                <a16:creationId xmlns:a16="http://schemas.microsoft.com/office/drawing/2014/main" id="{6DD5A863-8954-5B46-8D25-94D63D015F85}"/>
              </a:ext>
            </a:extLst>
          </p:cNvPr>
          <p:cNvCxnSpPr/>
          <p:nvPr/>
        </p:nvCxnSpPr>
        <p:spPr bwMode="auto">
          <a:xfrm>
            <a:off x="2353965" y="1772816"/>
            <a:ext cx="936104" cy="0"/>
          </a:xfrm>
          <a:prstGeom prst="straightConnector1">
            <a:avLst/>
          </a:prstGeom>
          <a:noFill/>
          <a:ln w="19050" cap="flat" cmpd="sng" algn="ctr">
            <a:solidFill>
              <a:srgbClr val="FFC000"/>
            </a:solidFill>
            <a:prstDash val="solid"/>
            <a:round/>
            <a:headEnd type="none" w="med" len="med"/>
            <a:tailEnd type="triangle"/>
          </a:ln>
          <a:effectLst/>
        </p:spPr>
      </p:cxnSp>
      <p:cxnSp>
        <p:nvCxnSpPr>
          <p:cNvPr id="30" name="直线箭头连接符 29">
            <a:extLst>
              <a:ext uri="{FF2B5EF4-FFF2-40B4-BE49-F238E27FC236}">
                <a16:creationId xmlns:a16="http://schemas.microsoft.com/office/drawing/2014/main" id="{EC248ABC-53E5-BE40-AEB1-840541D6CED5}"/>
              </a:ext>
            </a:extLst>
          </p:cNvPr>
          <p:cNvCxnSpPr/>
          <p:nvPr/>
        </p:nvCxnSpPr>
        <p:spPr bwMode="auto">
          <a:xfrm>
            <a:off x="2353965" y="4941168"/>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29" name="TextBox 19"/>
          <p:cNvSpPr/>
          <p:nvPr/>
        </p:nvSpPr>
        <p:spPr>
          <a:xfrm>
            <a:off x="8696918" y="4281121"/>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如何实现后向算子？</a:t>
            </a:r>
            <a:endParaRPr lang="en-US" sz="2000" spc="-1" dirty="0">
              <a:latin typeface="+mj-ea"/>
              <a:ea typeface="+mj-ea"/>
            </a:endParaRPr>
          </a:p>
        </p:txBody>
      </p:sp>
      <p:sp>
        <p:nvSpPr>
          <p:cNvPr id="633" name="TextBox 31"/>
          <p:cNvSpPr/>
          <p:nvPr/>
        </p:nvSpPr>
        <p:spPr>
          <a:xfrm>
            <a:off x="8696918" y="4788528"/>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如何优化这份代码？</a:t>
            </a:r>
            <a:endParaRPr lang="en-US" sz="2000" spc="-1" dirty="0">
              <a:latin typeface="+mj-ea"/>
              <a:ea typeface="+mj-ea"/>
            </a:endParaRPr>
          </a:p>
        </p:txBody>
      </p:sp>
      <p:sp>
        <p:nvSpPr>
          <p:cNvPr id="632" name="TextBox 26"/>
          <p:cNvSpPr/>
          <p:nvPr/>
        </p:nvSpPr>
        <p:spPr>
          <a:xfrm>
            <a:off x="8696918" y="1966320"/>
            <a:ext cx="254628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如何暴露给其它用户？</a:t>
            </a:r>
            <a:endParaRPr lang="en-US" sz="2000" spc="-1">
              <a:latin typeface="+mj-ea"/>
              <a:ea typeface="+mj-ea"/>
            </a:endParaRPr>
          </a:p>
        </p:txBody>
      </p:sp>
    </p:spTree>
    <p:extLst>
      <p:ext uri="{BB962C8B-B14F-4D97-AF65-F5344CB8AC3E}">
        <p14:creationId xmlns:p14="http://schemas.microsoft.com/office/powerpoint/2010/main" val="28659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wipe(left)">
                                      <p:cBhvr additive="repl">
                                        <p:cTn id="7" dur="500"/>
                                        <p:tgtEl>
                                          <p:spTgt spid="6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2"/>
                                        </p:tgtEl>
                                        <p:attrNameLst>
                                          <p:attrName>style.visibility</p:attrName>
                                        </p:attrNameLst>
                                      </p:cBhvr>
                                      <p:to>
                                        <p:strVal val="visible"/>
                                      </p:to>
                                    </p:set>
                                    <p:animEffect transition="in" filter="wipe(left)">
                                      <p:cBhvr additive="repl">
                                        <p:cTn id="12" dur="500"/>
                                        <p:tgtEl>
                                          <p:spTgt spid="6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3"/>
                                        </p:tgtEl>
                                        <p:attrNameLst>
                                          <p:attrName>style.visibility</p:attrName>
                                        </p:attrNameLst>
                                      </p:cBhvr>
                                      <p:to>
                                        <p:strVal val="visible"/>
                                      </p:to>
                                    </p:set>
                                    <p:animEffect transition="in" filter="wipe(left)">
                                      <p:cBhvr additive="repl">
                                        <p:cTn id="17" dur="5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481757" y="332656"/>
            <a:ext cx="10963473" cy="589190"/>
          </a:xfrm>
          <a:prstGeom prst="rect">
            <a:avLst/>
          </a:prstGeom>
          <a:noFill/>
          <a:ln w="0">
            <a:noFill/>
          </a:ln>
        </p:spPr>
        <p:txBody>
          <a:bodyPr lIns="0" tIns="0" rIns="0" bIns="0" anchor="ctr">
            <a:noAutofit/>
          </a:bodyPr>
          <a:lstStyle/>
          <a:p>
            <a:r>
              <a:rPr lang="en-US" altLang="zh-CN" dirty="0">
                <a:solidFill>
                  <a:schemeClr val="tx1"/>
                </a:solidFill>
                <a:latin typeface="+mj-ea"/>
              </a:rPr>
              <a:t>Few</a:t>
            </a:r>
            <a:r>
              <a:rPr lang="zh-CN" altLang="en-US" dirty="0">
                <a:solidFill>
                  <a:schemeClr val="tx1"/>
                </a:solidFill>
                <a:latin typeface="+mj-ea"/>
              </a:rPr>
              <a:t> </a:t>
            </a:r>
            <a:r>
              <a:rPr lang="en-US" altLang="zh-CN" dirty="0">
                <a:solidFill>
                  <a:schemeClr val="tx1"/>
                </a:solidFill>
                <a:latin typeface="+mj-ea"/>
              </a:rPr>
              <a:t>questions AI framework wants to answer</a:t>
            </a:r>
            <a:endParaRPr lang="en-US" sz="3199" dirty="0">
              <a:solidFill>
                <a:schemeClr val="tx1"/>
              </a:solidFill>
              <a:latin typeface="+mj-ea"/>
            </a:endParaRPr>
          </a:p>
        </p:txBody>
      </p:sp>
      <p:sp>
        <p:nvSpPr>
          <p:cNvPr id="635" name="PlaceHolder 2"/>
          <p:cNvSpPr>
            <a:spLocks noGrp="1"/>
          </p:cNvSpPr>
          <p:nvPr>
            <p:ph sz="half" idx="1"/>
          </p:nvPr>
        </p:nvSpPr>
        <p:spPr>
          <a:xfrm>
            <a:off x="623635" y="1412776"/>
            <a:ext cx="10963473" cy="4381720"/>
          </a:xfrm>
          <a:prstGeom prst="rect">
            <a:avLst/>
          </a:prstGeom>
          <a:noFill/>
          <a:ln w="0">
            <a:noFill/>
          </a:ln>
        </p:spPr>
        <p:txBody>
          <a:bodyPr lIns="0" tIns="0" rIns="0" bIns="0" anchor="t">
            <a:noAutofit/>
          </a:bodyPr>
          <a:lstStyle/>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前端（面向用户）</a:t>
            </a:r>
            <a:r>
              <a:rPr lang="zh-CN" altLang="en-US" sz="2000" spc="-1" dirty="0">
                <a:latin typeface="+mj-ea"/>
                <a:ea typeface="+mj-ea"/>
              </a:rPr>
              <a:t>：如何灵活的表达一个深度学习模型？</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算子（执行计算）</a:t>
            </a:r>
            <a:r>
              <a:rPr lang="zh-CN" altLang="en-US" sz="2000" spc="-1" dirty="0">
                <a:latin typeface="+mj-ea"/>
                <a:ea typeface="+mj-ea"/>
              </a:rPr>
              <a:t>：如何保证每个算子的执行性能和泛化性？</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求导（更新参数）</a:t>
            </a:r>
            <a:r>
              <a:rPr lang="zh-CN" altLang="en-US" sz="2000" spc="-1" dirty="0">
                <a:latin typeface="+mj-ea"/>
                <a:ea typeface="+mj-ea"/>
              </a:rPr>
              <a:t>：如何自动、高效地提供求导运算？</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后端（系统相关）</a:t>
            </a:r>
            <a:r>
              <a:rPr lang="zh-CN" altLang="en-US" sz="2000" spc="-1" dirty="0">
                <a:latin typeface="+mj-ea"/>
                <a:ea typeface="+mj-ea"/>
              </a:rPr>
              <a:t>：如何将同一个算子跑在不同的加速设备上？</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运行时</a:t>
            </a:r>
            <a:r>
              <a:rPr lang="zh-CN" altLang="en-US" sz="2000" spc="-1" dirty="0">
                <a:latin typeface="+mj-ea"/>
                <a:ea typeface="+mj-ea"/>
              </a:rPr>
              <a:t>：如何自动地优化和调度网络模型进行计算？</a:t>
            </a:r>
            <a:endParaRPr lang="en-US" sz="2000" spc="-1" dirty="0">
              <a:solidFill>
                <a:srgbClr val="1A1A1A"/>
              </a:solidFill>
              <a:latin typeface="+mj-ea"/>
              <a:ea typeface="+mj-ea"/>
            </a:endParaRPr>
          </a:p>
        </p:txBody>
      </p:sp>
    </p:spTree>
    <p:extLst>
      <p:ext uri="{BB962C8B-B14F-4D97-AF65-F5344CB8AC3E}">
        <p14:creationId xmlns:p14="http://schemas.microsoft.com/office/powerpoint/2010/main" val="79915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chemeClr val="tx1"/>
                </a:solidFill>
                <a:latin typeface="+mj-ea"/>
              </a:rPr>
              <a:t>Example： An extreme calculation method</a:t>
            </a:r>
            <a:endParaRPr lang="en-US" altLang="en-US" dirty="0">
              <a:latin typeface="+mj-ea"/>
            </a:endParaRP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18" name="Connector: Elbow 61"/>
          <p:cNvSpPr/>
          <p:nvPr/>
        </p:nvSpPr>
        <p:spPr>
          <a:xfrm rot="5400000">
            <a:off x="9466513" y="3484212"/>
            <a:ext cx="1801978" cy="967922"/>
          </a:xfrm>
          <a:prstGeom prst="bentConnector2">
            <a:avLst/>
          </a:prstGeom>
          <a:noFill/>
          <a:ln w="19050">
            <a:solidFill>
              <a:srgbClr val="0078D4"/>
            </a:solidFill>
            <a:round/>
            <a:tailEnd type="triangle" w="med" len="med"/>
          </a:ln>
        </p:spPr>
        <p:style>
          <a:lnRef idx="1">
            <a:schemeClr val="accent1"/>
          </a:lnRef>
          <a:fillRef idx="0">
            <a:schemeClr val="accent1"/>
          </a:fillRef>
          <a:effectRef idx="0">
            <a:schemeClr val="accent1"/>
          </a:effectRef>
          <a:fontRef idx="minor"/>
        </p:style>
      </p:sp>
      <p:grpSp>
        <p:nvGrpSpPr>
          <p:cNvPr id="638" name="Group 5"/>
          <p:cNvGrpSpPr/>
          <p:nvPr/>
        </p:nvGrpSpPr>
        <p:grpSpPr>
          <a:xfrm>
            <a:off x="6712440" y="2778249"/>
            <a:ext cx="768017" cy="523400"/>
            <a:chOff x="6461640" y="2664720"/>
            <a:chExt cx="558360" cy="380520"/>
          </a:xfrm>
        </p:grpSpPr>
        <p:sp>
          <p:nvSpPr>
            <p:cNvPr id="639" name="Rectangle 6"/>
            <p:cNvSpPr/>
            <p:nvPr/>
          </p:nvSpPr>
          <p:spPr>
            <a:xfrm>
              <a:off x="646164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0" name="Rectangle 7"/>
            <p:cNvSpPr/>
            <p:nvPr/>
          </p:nvSpPr>
          <p:spPr>
            <a:xfrm>
              <a:off x="674100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1" name="Rectangle 8"/>
            <p:cNvSpPr/>
            <p:nvPr/>
          </p:nvSpPr>
          <p:spPr>
            <a:xfrm>
              <a:off x="660132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2" name="Rectangle 9"/>
            <p:cNvSpPr/>
            <p:nvPr/>
          </p:nvSpPr>
          <p:spPr>
            <a:xfrm>
              <a:off x="688068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3" name="Rectangle 10"/>
            <p:cNvSpPr/>
            <p:nvPr/>
          </p:nvSpPr>
          <p:spPr>
            <a:xfrm>
              <a:off x="646164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4" name="Rectangle 11"/>
            <p:cNvSpPr/>
            <p:nvPr/>
          </p:nvSpPr>
          <p:spPr>
            <a:xfrm>
              <a:off x="674100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5" name="Rectangle 12"/>
            <p:cNvSpPr/>
            <p:nvPr/>
          </p:nvSpPr>
          <p:spPr>
            <a:xfrm>
              <a:off x="660132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6" name="Rectangle 13"/>
            <p:cNvSpPr/>
            <p:nvPr/>
          </p:nvSpPr>
          <p:spPr>
            <a:xfrm>
              <a:off x="688068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7" name="Rectangle 14"/>
            <p:cNvSpPr/>
            <p:nvPr/>
          </p:nvSpPr>
          <p:spPr>
            <a:xfrm>
              <a:off x="646164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8" name="Rectangle 15"/>
            <p:cNvSpPr/>
            <p:nvPr/>
          </p:nvSpPr>
          <p:spPr>
            <a:xfrm>
              <a:off x="674100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9" name="Rectangle 16"/>
            <p:cNvSpPr/>
            <p:nvPr/>
          </p:nvSpPr>
          <p:spPr>
            <a:xfrm>
              <a:off x="660132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0" name="Rectangle 17"/>
            <p:cNvSpPr/>
            <p:nvPr/>
          </p:nvSpPr>
          <p:spPr>
            <a:xfrm>
              <a:off x="688068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51" name="Group 18"/>
          <p:cNvGrpSpPr/>
          <p:nvPr/>
        </p:nvGrpSpPr>
        <p:grpSpPr>
          <a:xfrm>
            <a:off x="7821137" y="2778249"/>
            <a:ext cx="768017" cy="523400"/>
            <a:chOff x="7267680" y="2664720"/>
            <a:chExt cx="558360" cy="380520"/>
          </a:xfrm>
        </p:grpSpPr>
        <p:sp>
          <p:nvSpPr>
            <p:cNvPr id="652" name="Rectangle 19"/>
            <p:cNvSpPr/>
            <p:nvPr/>
          </p:nvSpPr>
          <p:spPr>
            <a:xfrm>
              <a:off x="726768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3" name="Rectangle 20"/>
            <p:cNvSpPr/>
            <p:nvPr/>
          </p:nvSpPr>
          <p:spPr>
            <a:xfrm>
              <a:off x="754704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4" name="Rectangle 21"/>
            <p:cNvSpPr/>
            <p:nvPr/>
          </p:nvSpPr>
          <p:spPr>
            <a:xfrm>
              <a:off x="740736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5" name="Rectangle 22"/>
            <p:cNvSpPr/>
            <p:nvPr/>
          </p:nvSpPr>
          <p:spPr>
            <a:xfrm>
              <a:off x="768672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6" name="Rectangle 23"/>
            <p:cNvSpPr/>
            <p:nvPr/>
          </p:nvSpPr>
          <p:spPr>
            <a:xfrm>
              <a:off x="726768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7" name="Rectangle 24"/>
            <p:cNvSpPr/>
            <p:nvPr/>
          </p:nvSpPr>
          <p:spPr>
            <a:xfrm>
              <a:off x="754704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8" name="Rectangle 25"/>
            <p:cNvSpPr/>
            <p:nvPr/>
          </p:nvSpPr>
          <p:spPr>
            <a:xfrm>
              <a:off x="740736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9" name="Rectangle 26"/>
            <p:cNvSpPr/>
            <p:nvPr/>
          </p:nvSpPr>
          <p:spPr>
            <a:xfrm>
              <a:off x="768672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0" name="Rectangle 27"/>
            <p:cNvSpPr/>
            <p:nvPr/>
          </p:nvSpPr>
          <p:spPr>
            <a:xfrm>
              <a:off x="726768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1" name="Rectangle 28"/>
            <p:cNvSpPr/>
            <p:nvPr/>
          </p:nvSpPr>
          <p:spPr>
            <a:xfrm>
              <a:off x="754704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2" name="Rectangle 29"/>
            <p:cNvSpPr/>
            <p:nvPr/>
          </p:nvSpPr>
          <p:spPr>
            <a:xfrm>
              <a:off x="740736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3" name="Rectangle 30"/>
            <p:cNvSpPr/>
            <p:nvPr/>
          </p:nvSpPr>
          <p:spPr>
            <a:xfrm>
              <a:off x="768672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64" name="Group 31"/>
          <p:cNvGrpSpPr/>
          <p:nvPr/>
        </p:nvGrpSpPr>
        <p:grpSpPr>
          <a:xfrm>
            <a:off x="9115525" y="2778249"/>
            <a:ext cx="768017" cy="523400"/>
            <a:chOff x="8146440" y="2664720"/>
            <a:chExt cx="558360" cy="380520"/>
          </a:xfrm>
        </p:grpSpPr>
        <p:sp>
          <p:nvSpPr>
            <p:cNvPr id="665" name="Rectangle 32"/>
            <p:cNvSpPr/>
            <p:nvPr/>
          </p:nvSpPr>
          <p:spPr>
            <a:xfrm>
              <a:off x="814644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6" name="Rectangle 33"/>
            <p:cNvSpPr/>
            <p:nvPr/>
          </p:nvSpPr>
          <p:spPr>
            <a:xfrm>
              <a:off x="842580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7" name="Rectangle 34"/>
            <p:cNvSpPr/>
            <p:nvPr/>
          </p:nvSpPr>
          <p:spPr>
            <a:xfrm>
              <a:off x="828612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8" name="Rectangle 35"/>
            <p:cNvSpPr/>
            <p:nvPr/>
          </p:nvSpPr>
          <p:spPr>
            <a:xfrm>
              <a:off x="856548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9" name="Rectangle 36"/>
            <p:cNvSpPr/>
            <p:nvPr/>
          </p:nvSpPr>
          <p:spPr>
            <a:xfrm>
              <a:off x="814644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0" name="Rectangle 37"/>
            <p:cNvSpPr/>
            <p:nvPr/>
          </p:nvSpPr>
          <p:spPr>
            <a:xfrm>
              <a:off x="842580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1" name="Rectangle 38"/>
            <p:cNvSpPr/>
            <p:nvPr/>
          </p:nvSpPr>
          <p:spPr>
            <a:xfrm>
              <a:off x="828612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2" name="Rectangle 39"/>
            <p:cNvSpPr/>
            <p:nvPr/>
          </p:nvSpPr>
          <p:spPr>
            <a:xfrm>
              <a:off x="856548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3" name="Rectangle 40"/>
            <p:cNvSpPr/>
            <p:nvPr/>
          </p:nvSpPr>
          <p:spPr>
            <a:xfrm>
              <a:off x="814644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4" name="Rectangle 41"/>
            <p:cNvSpPr/>
            <p:nvPr/>
          </p:nvSpPr>
          <p:spPr>
            <a:xfrm>
              <a:off x="842580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5" name="Rectangle 42"/>
            <p:cNvSpPr/>
            <p:nvPr/>
          </p:nvSpPr>
          <p:spPr>
            <a:xfrm>
              <a:off x="828612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6" name="Rectangle 43"/>
            <p:cNvSpPr/>
            <p:nvPr/>
          </p:nvSpPr>
          <p:spPr>
            <a:xfrm>
              <a:off x="856548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677" name="Multiplication Sign 44"/>
          <p:cNvSpPr/>
          <p:nvPr/>
        </p:nvSpPr>
        <p:spPr>
          <a:xfrm>
            <a:off x="7521061" y="2909222"/>
            <a:ext cx="247588" cy="261453"/>
          </a:xfrm>
          <a:prstGeom prst="mathMultiply">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78" name="Double Bracket 45"/>
          <p:cNvSpPr/>
          <p:nvPr/>
        </p:nvSpPr>
        <p:spPr>
          <a:xfrm>
            <a:off x="6556132" y="2682432"/>
            <a:ext cx="2210958" cy="715033"/>
          </a:xfrm>
          <a:prstGeom prst="bracketPair">
            <a:avLst>
              <a:gd name="adj" fmla="val 16667"/>
            </a:avLst>
          </a:prstGeom>
          <a:noFill/>
          <a:ln w="19050">
            <a:solidFill>
              <a:srgbClr val="0078D4"/>
            </a:solidFill>
            <a:round/>
          </a:ln>
        </p:spPr>
        <p:style>
          <a:lnRef idx="1">
            <a:schemeClr val="accent1"/>
          </a:lnRef>
          <a:fillRef idx="0">
            <a:schemeClr val="accent1"/>
          </a:fillRef>
          <a:effectRef idx="0">
            <a:schemeClr val="accent1"/>
          </a:effectRef>
          <a:fontRef idx="minor"/>
        </p:style>
      </p:sp>
      <p:sp>
        <p:nvSpPr>
          <p:cNvPr id="679" name="Plus Sign 46"/>
          <p:cNvSpPr/>
          <p:nvPr/>
        </p:nvSpPr>
        <p:spPr>
          <a:xfrm>
            <a:off x="8823276" y="2931010"/>
            <a:ext cx="238179" cy="217877"/>
          </a:xfrm>
          <a:prstGeom prst="mathPlus">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0" name="Double Bracket 47"/>
          <p:cNvSpPr/>
          <p:nvPr/>
        </p:nvSpPr>
        <p:spPr>
          <a:xfrm>
            <a:off x="6400576" y="2568047"/>
            <a:ext cx="3616568" cy="911618"/>
          </a:xfrm>
          <a:prstGeom prst="bracketPair">
            <a:avLst>
              <a:gd name="adj" fmla="val 16667"/>
            </a:avLst>
          </a:prstGeom>
          <a:noFill/>
          <a:ln w="19050">
            <a:solidFill>
              <a:srgbClr val="1A1A1A"/>
            </a:solidFill>
            <a:round/>
          </a:ln>
        </p:spPr>
        <p:style>
          <a:lnRef idx="1">
            <a:schemeClr val="accent1"/>
          </a:lnRef>
          <a:fillRef idx="0">
            <a:schemeClr val="accent1"/>
          </a:fillRef>
          <a:effectRef idx="0">
            <a:schemeClr val="accent1"/>
          </a:effectRef>
          <a:fontRef idx="minor"/>
        </p:style>
      </p:sp>
      <p:sp>
        <p:nvSpPr>
          <p:cNvPr id="681" name="TextBox 48"/>
          <p:cNvSpPr/>
          <p:nvPr/>
        </p:nvSpPr>
        <p:spPr>
          <a:xfrm>
            <a:off x="5702300" y="2865400"/>
            <a:ext cx="569300" cy="36326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770" spc="-1" dirty="0">
                <a:solidFill>
                  <a:srgbClr val="1A1A1A"/>
                </a:solidFill>
                <a:latin typeface="Segoe UI"/>
              </a:rPr>
              <a:t>sum</a:t>
            </a:r>
            <a:endParaRPr lang="en-US" sz="1770" spc="-1" dirty="0">
              <a:latin typeface="Arial"/>
            </a:endParaRPr>
          </a:p>
        </p:txBody>
      </p:sp>
      <p:sp>
        <p:nvSpPr>
          <p:cNvPr id="682" name="Equals 49"/>
          <p:cNvSpPr/>
          <p:nvPr/>
        </p:nvSpPr>
        <p:spPr>
          <a:xfrm>
            <a:off x="10173619" y="2909222"/>
            <a:ext cx="287202" cy="261453"/>
          </a:xfrm>
          <a:prstGeom prst="mathEqual">
            <a:avLst>
              <a:gd name="adj1" fmla="val 23520"/>
              <a:gd name="adj2" fmla="val 1176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3" name="Rectangle 50"/>
          <p:cNvSpPr/>
          <p:nvPr/>
        </p:nvSpPr>
        <p:spPr>
          <a:xfrm>
            <a:off x="10754470" y="2952798"/>
            <a:ext cx="191633" cy="174302"/>
          </a:xfrm>
          <a:prstGeom prst="rect">
            <a:avLst/>
          </a:prstGeom>
          <a:solidFill>
            <a:srgbClr val="FFC000"/>
          </a:solidFill>
          <a:ln>
            <a:no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684" name="TextBox 51"/>
              <p:cNvSpPr txBox="1"/>
              <p:nvPr/>
            </p:nvSpPr>
            <p:spPr>
              <a:xfrm>
                <a:off x="6885215" y="2341256"/>
                <a:ext cx="264919"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𝑥</m:t>
                      </m:r>
                    </m:oMath>
                  </m:oMathPara>
                </a14:m>
                <a:endParaRPr/>
              </a:p>
            </p:txBody>
          </p:sp>
        </mc:Choice>
        <mc:Fallback xmlns="">
          <p:sp>
            <p:nvSpPr>
              <p:cNvPr id="684" name="TextBox 51"/>
              <p:cNvSpPr txBox="1">
                <a:spLocks noRot="1" noChangeAspect="1" noMove="1" noResize="1" noEditPoints="1" noAdjustHandles="1" noChangeArrowheads="1" noChangeShapeType="1" noTextEdit="1"/>
              </p:cNvSpPr>
              <p:nvPr/>
            </p:nvSpPr>
            <p:spPr>
              <a:xfrm>
                <a:off x="6885215" y="2341256"/>
                <a:ext cx="264919" cy="38029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5" name="TextBox 52"/>
              <p:cNvSpPr txBox="1"/>
              <p:nvPr/>
            </p:nvSpPr>
            <p:spPr>
              <a:xfrm>
                <a:off x="8017681" y="2317488"/>
                <a:ext cx="269375"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𝑦</m:t>
                      </m:r>
                    </m:oMath>
                  </m:oMathPara>
                </a14:m>
                <a:endParaRPr/>
              </a:p>
            </p:txBody>
          </p:sp>
        </mc:Choice>
        <mc:Fallback xmlns="">
          <p:sp>
            <p:nvSpPr>
              <p:cNvPr id="685" name="TextBox 52"/>
              <p:cNvSpPr txBox="1">
                <a:spLocks noRot="1" noChangeAspect="1" noMove="1" noResize="1" noEditPoints="1" noAdjustHandles="1" noChangeArrowheads="1" noChangeShapeType="1" noTextEdit="1"/>
              </p:cNvSpPr>
              <p:nvPr/>
            </p:nvSpPr>
            <p:spPr>
              <a:xfrm>
                <a:off x="8017681" y="2317488"/>
                <a:ext cx="269375" cy="380295"/>
              </a:xfrm>
              <a:prstGeom prst="rect">
                <a:avLst/>
              </a:prstGeom>
              <a:blipFill>
                <a:blip r:embed="rId3"/>
                <a:stretch>
                  <a:fillRect r="-8696"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6" name="TextBox 53"/>
              <p:cNvSpPr txBox="1"/>
              <p:nvPr/>
            </p:nvSpPr>
            <p:spPr>
              <a:xfrm>
                <a:off x="9372920" y="2341256"/>
                <a:ext cx="245112"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oMath>
                  </m:oMathPara>
                </a14:m>
                <a:endParaRPr/>
              </a:p>
            </p:txBody>
          </p:sp>
        </mc:Choice>
        <mc:Fallback xmlns="">
          <p:sp>
            <p:nvSpPr>
              <p:cNvPr id="686" name="TextBox 53"/>
              <p:cNvSpPr txBox="1">
                <a:spLocks noRot="1" noChangeAspect="1" noMove="1" noResize="1" noEditPoints="1" noAdjustHandles="1" noChangeArrowheads="1" noChangeShapeType="1" noTextEdit="1"/>
              </p:cNvSpPr>
              <p:nvPr/>
            </p:nvSpPr>
            <p:spPr>
              <a:xfrm>
                <a:off x="9372920" y="2341256"/>
                <a:ext cx="245112" cy="380295"/>
              </a:xfrm>
              <a:prstGeom prst="rect">
                <a:avLst/>
              </a:prstGeom>
              <a:blipFill>
                <a:blip r:embed="rId4"/>
                <a:stretch>
                  <a:fillRect r="-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 name="TextBox 54"/>
              <p:cNvSpPr txBox="1"/>
              <p:nvPr/>
            </p:nvSpPr>
            <p:spPr>
              <a:xfrm>
                <a:off x="10605907" y="2341256"/>
                <a:ext cx="241150"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𝑐</m:t>
                      </m:r>
                    </m:oMath>
                  </m:oMathPara>
                </a14:m>
                <a:endParaRPr/>
              </a:p>
            </p:txBody>
          </p:sp>
        </mc:Choice>
        <mc:Fallback xmlns="">
          <p:sp>
            <p:nvSpPr>
              <p:cNvPr id="687" name="TextBox 54"/>
              <p:cNvSpPr txBox="1">
                <a:spLocks noRot="1" noChangeAspect="1" noMove="1" noResize="1" noEditPoints="1" noAdjustHandles="1" noChangeArrowheads="1" noChangeShapeType="1" noTextEdit="1"/>
              </p:cNvSpPr>
              <p:nvPr/>
            </p:nvSpPr>
            <p:spPr>
              <a:xfrm>
                <a:off x="10605907" y="2341256"/>
                <a:ext cx="241150" cy="380295"/>
              </a:xfrm>
              <a:prstGeom prst="rect">
                <a:avLst/>
              </a:prstGeom>
              <a:blipFill>
                <a:blip r:embed="rId5"/>
                <a:stretch>
                  <a:fillRect r="-5000"/>
                </a:stretch>
              </a:blipFill>
            </p:spPr>
            <p:txBody>
              <a:bodyPr/>
              <a:lstStyle/>
              <a:p>
                <a:r>
                  <a:rPr lang="zh-CN" altLang="en-US">
                    <a:noFill/>
                  </a:rPr>
                  <a:t> </a:t>
                </a:r>
              </a:p>
            </p:txBody>
          </p:sp>
        </mc:Fallback>
      </mc:AlternateContent>
      <p:grpSp>
        <p:nvGrpSpPr>
          <p:cNvPr id="689" name="Group 56"/>
          <p:cNvGrpSpPr/>
          <p:nvPr/>
        </p:nvGrpSpPr>
        <p:grpSpPr>
          <a:xfrm>
            <a:off x="6726949" y="4581128"/>
            <a:ext cx="768017" cy="523895"/>
            <a:chOff x="6461640" y="3580200"/>
            <a:chExt cx="558360" cy="380880"/>
          </a:xfrm>
        </p:grpSpPr>
        <p:sp>
          <p:nvSpPr>
            <p:cNvPr id="690" name="Rectangle 89"/>
            <p:cNvSpPr/>
            <p:nvPr/>
          </p:nvSpPr>
          <p:spPr>
            <a:xfrm>
              <a:off x="646164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1" name="Rectangle 90"/>
            <p:cNvSpPr/>
            <p:nvPr/>
          </p:nvSpPr>
          <p:spPr>
            <a:xfrm>
              <a:off x="674100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2" name="Rectangle 91"/>
            <p:cNvSpPr/>
            <p:nvPr/>
          </p:nvSpPr>
          <p:spPr>
            <a:xfrm>
              <a:off x="660132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3" name="Rectangle 92"/>
            <p:cNvSpPr/>
            <p:nvPr/>
          </p:nvSpPr>
          <p:spPr>
            <a:xfrm>
              <a:off x="688068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4" name="Rectangle 93"/>
            <p:cNvSpPr/>
            <p:nvPr/>
          </p:nvSpPr>
          <p:spPr>
            <a:xfrm>
              <a:off x="646164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5" name="Rectangle 94"/>
            <p:cNvSpPr/>
            <p:nvPr/>
          </p:nvSpPr>
          <p:spPr>
            <a:xfrm>
              <a:off x="674100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6" name="Rectangle 95"/>
            <p:cNvSpPr/>
            <p:nvPr/>
          </p:nvSpPr>
          <p:spPr>
            <a:xfrm>
              <a:off x="660132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7" name="Rectangle 96"/>
            <p:cNvSpPr/>
            <p:nvPr/>
          </p:nvSpPr>
          <p:spPr>
            <a:xfrm>
              <a:off x="688068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8" name="Rectangle 97"/>
            <p:cNvSpPr/>
            <p:nvPr/>
          </p:nvSpPr>
          <p:spPr>
            <a:xfrm>
              <a:off x="646164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9" name="Rectangle 98"/>
            <p:cNvSpPr/>
            <p:nvPr/>
          </p:nvSpPr>
          <p:spPr>
            <a:xfrm>
              <a:off x="674100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0" name="Rectangle 99"/>
            <p:cNvSpPr/>
            <p:nvPr/>
          </p:nvSpPr>
          <p:spPr>
            <a:xfrm>
              <a:off x="660132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1" name="Rectangle 100"/>
            <p:cNvSpPr/>
            <p:nvPr/>
          </p:nvSpPr>
          <p:spPr>
            <a:xfrm>
              <a:off x="688068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702" name="Group 57"/>
          <p:cNvGrpSpPr/>
          <p:nvPr/>
        </p:nvGrpSpPr>
        <p:grpSpPr>
          <a:xfrm>
            <a:off x="7892077" y="4581128"/>
            <a:ext cx="768017" cy="523895"/>
            <a:chOff x="7266240" y="3580200"/>
            <a:chExt cx="558360" cy="380880"/>
          </a:xfrm>
        </p:grpSpPr>
        <p:sp>
          <p:nvSpPr>
            <p:cNvPr id="703" name="Rectangle 77"/>
            <p:cNvSpPr/>
            <p:nvPr/>
          </p:nvSpPr>
          <p:spPr>
            <a:xfrm>
              <a:off x="726624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4" name="Rectangle 78"/>
            <p:cNvSpPr/>
            <p:nvPr/>
          </p:nvSpPr>
          <p:spPr>
            <a:xfrm>
              <a:off x="754560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5" name="Rectangle 79"/>
            <p:cNvSpPr/>
            <p:nvPr/>
          </p:nvSpPr>
          <p:spPr>
            <a:xfrm>
              <a:off x="740592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6" name="Rectangle 80"/>
            <p:cNvSpPr/>
            <p:nvPr/>
          </p:nvSpPr>
          <p:spPr>
            <a:xfrm>
              <a:off x="768528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7" name="Rectangle 81"/>
            <p:cNvSpPr/>
            <p:nvPr/>
          </p:nvSpPr>
          <p:spPr>
            <a:xfrm>
              <a:off x="726624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8" name="Rectangle 82"/>
            <p:cNvSpPr/>
            <p:nvPr/>
          </p:nvSpPr>
          <p:spPr>
            <a:xfrm>
              <a:off x="754560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9" name="Rectangle 83"/>
            <p:cNvSpPr/>
            <p:nvPr/>
          </p:nvSpPr>
          <p:spPr>
            <a:xfrm>
              <a:off x="740592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0" name="Rectangle 84"/>
            <p:cNvSpPr/>
            <p:nvPr/>
          </p:nvSpPr>
          <p:spPr>
            <a:xfrm>
              <a:off x="768528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1" name="Rectangle 85"/>
            <p:cNvSpPr/>
            <p:nvPr/>
          </p:nvSpPr>
          <p:spPr>
            <a:xfrm>
              <a:off x="726624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2" name="Rectangle 86"/>
            <p:cNvSpPr/>
            <p:nvPr/>
          </p:nvSpPr>
          <p:spPr>
            <a:xfrm>
              <a:off x="754560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3" name="Rectangle 87"/>
            <p:cNvSpPr/>
            <p:nvPr/>
          </p:nvSpPr>
          <p:spPr>
            <a:xfrm>
              <a:off x="740592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4" name="Rectangle 88"/>
            <p:cNvSpPr/>
            <p:nvPr/>
          </p:nvSpPr>
          <p:spPr>
            <a:xfrm>
              <a:off x="768528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mc:AlternateContent xmlns:mc="http://schemas.openxmlformats.org/markup-compatibility/2006" xmlns:a14="http://schemas.microsoft.com/office/drawing/2010/main">
        <mc:Choice Requires="a14">
          <p:sp>
            <p:nvSpPr>
              <p:cNvPr id="715" name="TextBox 58"/>
              <p:cNvSpPr txBox="1"/>
              <p:nvPr/>
            </p:nvSpPr>
            <p:spPr>
              <a:xfrm>
                <a:off x="9029494" y="5107251"/>
                <a:ext cx="957174"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𝑧</m:t>
                          </m:r>
                        </m:sub>
                      </m:sSub>
                    </m:oMath>
                  </m:oMathPara>
                </a14:m>
                <a:endParaRPr/>
              </a:p>
            </p:txBody>
          </p:sp>
        </mc:Choice>
        <mc:Fallback xmlns="">
          <p:sp>
            <p:nvSpPr>
              <p:cNvPr id="715" name="TextBox 58"/>
              <p:cNvSpPr txBox="1">
                <a:spLocks noRot="1" noChangeAspect="1" noMove="1" noResize="1" noEditPoints="1" noAdjustHandles="1" noChangeArrowheads="1" noChangeShapeType="1" noTextEdit="1"/>
              </p:cNvSpPr>
              <p:nvPr/>
            </p:nvSpPr>
            <p:spPr>
              <a:xfrm>
                <a:off x="9029494" y="5107251"/>
                <a:ext cx="957174" cy="338205"/>
              </a:xfrm>
              <a:prstGeom prst="rect">
                <a:avLst/>
              </a:prstGeom>
              <a:blipFill>
                <a:blip r:embed="rId6"/>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6" name="TextBox 59"/>
              <p:cNvSpPr txBox="1"/>
              <p:nvPr/>
            </p:nvSpPr>
            <p:spPr>
              <a:xfrm>
                <a:off x="7802450" y="5107251"/>
                <a:ext cx="978961"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𝑦</m:t>
                          </m:r>
                        </m:sub>
                      </m:sSub>
                    </m:oMath>
                  </m:oMathPara>
                </a14:m>
                <a:endParaRPr/>
              </a:p>
            </p:txBody>
          </p:sp>
        </mc:Choice>
        <mc:Fallback xmlns="">
          <p:sp>
            <p:nvSpPr>
              <p:cNvPr id="716" name="TextBox 59"/>
              <p:cNvSpPr txBox="1">
                <a:spLocks noRot="1" noChangeAspect="1" noMove="1" noResize="1" noEditPoints="1" noAdjustHandles="1" noChangeArrowheads="1" noChangeShapeType="1" noTextEdit="1"/>
              </p:cNvSpPr>
              <p:nvPr/>
            </p:nvSpPr>
            <p:spPr>
              <a:xfrm>
                <a:off x="7802450" y="5107251"/>
                <a:ext cx="978961" cy="338205"/>
              </a:xfrm>
              <a:prstGeom prst="rect">
                <a:avLst/>
              </a:prstGeom>
              <a:blipFill>
                <a:blip r:embed="rId7"/>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7" name="TextBox 60"/>
              <p:cNvSpPr txBox="1"/>
              <p:nvPr/>
            </p:nvSpPr>
            <p:spPr>
              <a:xfrm>
                <a:off x="6564531" y="5107251"/>
                <a:ext cx="974010"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𝑥</m:t>
                          </m:r>
                        </m:sub>
                      </m:sSub>
                    </m:oMath>
                  </m:oMathPara>
                </a14:m>
                <a:endParaRPr/>
              </a:p>
            </p:txBody>
          </p:sp>
        </mc:Choice>
        <mc:Fallback xmlns="">
          <p:sp>
            <p:nvSpPr>
              <p:cNvPr id="717" name="TextBox 60"/>
              <p:cNvSpPr txBox="1">
                <a:spLocks noRot="1" noChangeAspect="1" noMove="1" noResize="1" noEditPoints="1" noAdjustHandles="1" noChangeArrowheads="1" noChangeShapeType="1" noTextEdit="1"/>
              </p:cNvSpPr>
              <p:nvPr/>
            </p:nvSpPr>
            <p:spPr>
              <a:xfrm>
                <a:off x="6564531" y="5107251"/>
                <a:ext cx="974010" cy="338205"/>
              </a:xfrm>
              <a:prstGeom prst="rect">
                <a:avLst/>
              </a:prstGeom>
              <a:blipFill>
                <a:blip r:embed="rId8"/>
                <a:stretch>
                  <a:fillRect b="-21429"/>
                </a:stretch>
              </a:blipFill>
            </p:spPr>
            <p:txBody>
              <a:bodyPr/>
              <a:lstStyle/>
              <a:p>
                <a:r>
                  <a:rPr lang="zh-CN" altLang="en-US">
                    <a:noFill/>
                  </a:rPr>
                  <a:t> </a:t>
                </a:r>
              </a:p>
            </p:txBody>
          </p:sp>
        </mc:Fallback>
      </mc:AlternateContent>
      <p:grpSp>
        <p:nvGrpSpPr>
          <p:cNvPr id="719" name="Group 62"/>
          <p:cNvGrpSpPr/>
          <p:nvPr/>
        </p:nvGrpSpPr>
        <p:grpSpPr>
          <a:xfrm>
            <a:off x="9102780" y="4581128"/>
            <a:ext cx="768017" cy="523895"/>
            <a:chOff x="8146440" y="3581280"/>
            <a:chExt cx="558360" cy="380880"/>
          </a:xfrm>
        </p:grpSpPr>
        <p:sp>
          <p:nvSpPr>
            <p:cNvPr id="720" name="Rectangle 65"/>
            <p:cNvSpPr/>
            <p:nvPr/>
          </p:nvSpPr>
          <p:spPr>
            <a:xfrm>
              <a:off x="814644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1" name="Rectangle 66"/>
            <p:cNvSpPr/>
            <p:nvPr/>
          </p:nvSpPr>
          <p:spPr>
            <a:xfrm>
              <a:off x="842580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2" name="Rectangle 67"/>
            <p:cNvSpPr/>
            <p:nvPr/>
          </p:nvSpPr>
          <p:spPr>
            <a:xfrm>
              <a:off x="828612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3" name="Rectangle 68"/>
            <p:cNvSpPr/>
            <p:nvPr/>
          </p:nvSpPr>
          <p:spPr>
            <a:xfrm>
              <a:off x="856548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4" name="Rectangle 69"/>
            <p:cNvSpPr/>
            <p:nvPr/>
          </p:nvSpPr>
          <p:spPr>
            <a:xfrm>
              <a:off x="814644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5" name="Rectangle 70"/>
            <p:cNvSpPr/>
            <p:nvPr/>
          </p:nvSpPr>
          <p:spPr>
            <a:xfrm>
              <a:off x="842580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6" name="Rectangle 71"/>
            <p:cNvSpPr/>
            <p:nvPr/>
          </p:nvSpPr>
          <p:spPr>
            <a:xfrm>
              <a:off x="828612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7" name="Rectangle 72"/>
            <p:cNvSpPr/>
            <p:nvPr/>
          </p:nvSpPr>
          <p:spPr>
            <a:xfrm>
              <a:off x="856548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8" name="Rectangle 73"/>
            <p:cNvSpPr/>
            <p:nvPr/>
          </p:nvSpPr>
          <p:spPr>
            <a:xfrm>
              <a:off x="814644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9" name="Rectangle 74"/>
            <p:cNvSpPr/>
            <p:nvPr/>
          </p:nvSpPr>
          <p:spPr>
            <a:xfrm>
              <a:off x="842580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0" name="Rectangle 75"/>
            <p:cNvSpPr/>
            <p:nvPr/>
          </p:nvSpPr>
          <p:spPr>
            <a:xfrm>
              <a:off x="828612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1" name="Rectangle 76"/>
            <p:cNvSpPr/>
            <p:nvPr/>
          </p:nvSpPr>
          <p:spPr>
            <a:xfrm>
              <a:off x="856548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734" name="TextBox 101"/>
          <p:cNvSpPr/>
          <p:nvPr/>
        </p:nvSpPr>
        <p:spPr>
          <a:xfrm>
            <a:off x="948821" y="2073961"/>
            <a:ext cx="4230360" cy="193753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endParaRPr lang="en-US" sz="1200" spc="-1" dirty="0">
              <a:latin typeface="Arial"/>
            </a:endParaRPr>
          </a:p>
          <a:p>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endParaRPr lang="en-US" sz="1200" spc="-1" dirty="0">
              <a:latin typeface="Arial"/>
            </a:endParaRPr>
          </a:p>
          <a:p>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948821" y="4390365"/>
            <a:ext cx="4230360" cy="1198875"/>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cxnSp>
        <p:nvCxnSpPr>
          <p:cNvPr id="8" name="直线箭头连接符 7">
            <a:extLst>
              <a:ext uri="{FF2B5EF4-FFF2-40B4-BE49-F238E27FC236}">
                <a16:creationId xmlns:a16="http://schemas.microsoft.com/office/drawing/2014/main" id="{2DC58AA5-83F5-0546-8B55-8032C5B749A3}"/>
              </a:ext>
            </a:extLst>
          </p:cNvPr>
          <p:cNvCxnSpPr>
            <a:stCxn id="707" idx="1"/>
            <a:endCxn id="697" idx="3"/>
          </p:cNvCxnSpPr>
          <p:nvPr/>
        </p:nvCxnSpPr>
        <p:spPr bwMode="auto">
          <a:xfrm flipH="1">
            <a:off x="7494966" y="4843076"/>
            <a:ext cx="397111" cy="0"/>
          </a:xfrm>
          <a:prstGeom prst="straightConnector1">
            <a:avLst/>
          </a:prstGeom>
          <a:noFill/>
          <a:ln w="19050" cap="flat" cmpd="sng" algn="ctr">
            <a:solidFill>
              <a:srgbClr val="0078D5"/>
            </a:solidFill>
            <a:prstDash val="solid"/>
            <a:round/>
            <a:headEnd type="none" w="med" len="med"/>
            <a:tailEnd type="triangle"/>
          </a:ln>
          <a:effectLst/>
        </p:spPr>
      </p:cxnSp>
      <p:cxnSp>
        <p:nvCxnSpPr>
          <p:cNvPr id="115" name="直线箭头连接符 114">
            <a:extLst>
              <a:ext uri="{FF2B5EF4-FFF2-40B4-BE49-F238E27FC236}">
                <a16:creationId xmlns:a16="http://schemas.microsoft.com/office/drawing/2014/main" id="{53CAEF09-05F2-7948-BFDB-69533A9E2699}"/>
              </a:ext>
            </a:extLst>
          </p:cNvPr>
          <p:cNvCxnSpPr/>
          <p:nvPr/>
        </p:nvCxnSpPr>
        <p:spPr bwMode="auto">
          <a:xfrm flipH="1">
            <a:off x="8690669" y="4869160"/>
            <a:ext cx="397111" cy="0"/>
          </a:xfrm>
          <a:prstGeom prst="straightConnector1">
            <a:avLst/>
          </a:prstGeom>
          <a:noFill/>
          <a:ln w="19050" cap="flat" cmpd="sng" algn="ctr">
            <a:solidFill>
              <a:srgbClr val="0078D5"/>
            </a:solidFill>
            <a:prstDash val="solid"/>
            <a:round/>
            <a:headEnd type="none" w="med" len="med"/>
            <a:tailEnd type="triangle"/>
          </a:ln>
          <a:effectLst/>
        </p:spPr>
      </p:cxnSp>
    </p:spTree>
    <p:extLst>
      <p:ext uri="{BB962C8B-B14F-4D97-AF65-F5344CB8AC3E}">
        <p14:creationId xmlns:p14="http://schemas.microsoft.com/office/powerpoint/2010/main" val="279051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wipe(up)">
                                      <p:cBhvr additive="repl">
                                        <p:cTn id="7" dur="5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35"/>
                                        </p:tgtEl>
                                        <p:attrNameLst>
                                          <p:attrName>style.visibility</p:attrName>
                                        </p:attrNameLst>
                                      </p:cBhvr>
                                      <p:to>
                                        <p:strVal val="visible"/>
                                      </p:to>
                                    </p:set>
                                    <p:animEffect transition="in" filter="wipe(up)">
                                      <p:cBhvr additive="repl">
                                        <p:cTn id="12" dur="5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chemeClr val="tx1"/>
                </a:solidFill>
                <a:latin typeface="+mj-ea"/>
              </a:rPr>
              <a:t>Example： An extreme calculation method</a:t>
            </a: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34" name="TextBox 101"/>
          <p:cNvSpPr/>
          <p:nvPr/>
        </p:nvSpPr>
        <p:spPr>
          <a:xfrm>
            <a:off x="1184144" y="2160809"/>
            <a:ext cx="4230360" cy="17568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90000"/>
              </a:lnSpc>
            </a:pPr>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pPr>
              <a:lnSpc>
                <a:spcPct val="90000"/>
              </a:lnSpc>
            </a:pPr>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90000"/>
              </a:lnSpc>
            </a:pPr>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pPr>
              <a:lnSpc>
                <a:spcPct val="90000"/>
              </a:lnSpc>
            </a:pPr>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6153576" y="2188509"/>
            <a:ext cx="4230360" cy="17291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pPr>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pPr>
              <a:lnSpc>
                <a:spcPct val="150000"/>
              </a:lnSpc>
            </a:pPr>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pPr>
              <a:lnSpc>
                <a:spcPct val="150000"/>
              </a:lnSpc>
            </a:pPr>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150000"/>
              </a:lnSpc>
            </a:pPr>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pic>
        <p:nvPicPr>
          <p:cNvPr id="3" name="图片 2">
            <a:extLst>
              <a:ext uri="{FF2B5EF4-FFF2-40B4-BE49-F238E27FC236}">
                <a16:creationId xmlns:a16="http://schemas.microsoft.com/office/drawing/2014/main" id="{5423B9A9-09A2-2E4C-B16F-C80E71D84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19" y="4420700"/>
            <a:ext cx="10198100" cy="1397000"/>
          </a:xfrm>
          <a:prstGeom prst="rect">
            <a:avLst/>
          </a:prstGeom>
        </p:spPr>
      </p:pic>
    </p:spTree>
    <p:extLst>
      <p:ext uri="{BB962C8B-B14F-4D97-AF65-F5344CB8AC3E}">
        <p14:creationId xmlns:p14="http://schemas.microsoft.com/office/powerpoint/2010/main" val="209948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14639</TotalTime>
  <Words>764</Words>
  <Application>Microsoft Macintosh PowerPoint</Application>
  <PresentationFormat>自定义</PresentationFormat>
  <Paragraphs>117</Paragraphs>
  <Slides>15</Slides>
  <Notes>4</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15</vt:i4>
      </vt:variant>
    </vt:vector>
  </HeadingPairs>
  <TitlesOfParts>
    <vt:vector size="36" baseType="lpstr">
      <vt:lpstr>黑体</vt:lpstr>
      <vt:lpstr>华文细黑</vt:lpstr>
      <vt:lpstr>微软雅黑</vt:lpstr>
      <vt:lpstr>微软雅黑</vt:lpstr>
      <vt:lpstr>FrutigerNext LT Bold</vt:lpstr>
      <vt:lpstr>FrutigerNext LT Light</vt:lpstr>
      <vt:lpstr>FrutigerNext LT Medium</vt:lpstr>
      <vt:lpstr>Segoe UI</vt:lpstr>
      <vt:lpstr>Segoe UI Semilight</vt:lpstr>
      <vt:lpstr>Arial</vt:lpstr>
      <vt:lpstr>Calibri</vt:lpstr>
      <vt:lpstr>Cambria Math</vt:lpstr>
      <vt:lpstr>Courier New</vt:lpstr>
      <vt:lpstr>Times New Roman</vt:lpstr>
      <vt:lpstr>Wingdings</vt:lpstr>
      <vt:lpstr>Title1</vt:lpstr>
      <vt:lpstr>Title2</vt:lpstr>
      <vt:lpstr>content01</vt:lpstr>
      <vt:lpstr>Content02</vt:lpstr>
      <vt:lpstr>code01</vt:lpstr>
      <vt:lpstr>Thankyou</vt:lpstr>
      <vt:lpstr>AI框架作用</vt:lpstr>
      <vt:lpstr>PowerPoint 演示文稿</vt:lpstr>
      <vt:lpstr>Review: Deep Learning Fundamentals</vt:lpstr>
      <vt:lpstr>Implement a simple neural network</vt:lpstr>
      <vt:lpstr>Implement a simple neural network</vt:lpstr>
      <vt:lpstr>Implement a simple neural network</vt:lpstr>
      <vt:lpstr>Few questions AI framework wants to answer</vt:lpstr>
      <vt:lpstr>Example： An extreme calculation method</vt:lpstr>
      <vt:lpstr>Example： An extreme calculation method</vt:lpstr>
      <vt:lpstr>PowerPoint 演示文稿</vt:lpstr>
      <vt:lpstr>Example： Another extreme calculation method</vt:lpstr>
      <vt:lpstr>The role of AI frameworks</vt:lpstr>
      <vt:lpstr>AI Framework Propose</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1344</cp:revision>
  <dcterms:created xsi:type="dcterms:W3CDTF">2015-01-14T10:38:57Z</dcterms:created>
  <dcterms:modified xsi:type="dcterms:W3CDTF">2022-10-04T15:46:50Z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